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EB Garamond"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8fbba6a17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d8fbba6a1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8fbba6a17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8fbba6a17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8fbba6a17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d8fbba6a17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8fbba6a17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d8fbba6a17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8fbba6a17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8fbba6a17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8fbba6a17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8fbba6a17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8fbba6a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d8fbba6a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d8fbba6a1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d8fbba6a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8fbba6a1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8fbba6a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d8fbba6a1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d8fbba6a1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d8fbba6a17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d8fbba6a17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d8fbba6a17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d8fbba6a17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8fbba6a17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d8fbba6a17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8fbba6a17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8fbba6a1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940" b="1">
                <a:latin typeface="EB Garamond"/>
                <a:ea typeface="EB Garamond"/>
                <a:cs typeface="EB Garamond"/>
                <a:sym typeface="EB Garamond"/>
              </a:rPr>
              <a:t>Parenting The New Teen In The Age Of Anxiety</a:t>
            </a:r>
            <a:endParaRPr sz="4940" b="1">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920" b="1">
                <a:highlight>
                  <a:srgbClr val="E7C2F1"/>
                </a:highlight>
                <a:latin typeface="EB Garamond"/>
                <a:ea typeface="EB Garamond"/>
                <a:cs typeface="EB Garamond"/>
                <a:sym typeface="EB Garamond"/>
              </a:rPr>
              <a:t>Drugs</a:t>
            </a:r>
            <a:endParaRPr sz="3920" b="1">
              <a:highlight>
                <a:srgbClr val="E7C2F1"/>
              </a:highlight>
              <a:latin typeface="EB Garamond"/>
              <a:ea typeface="EB Garamond"/>
              <a:cs typeface="EB Garamond"/>
              <a:sym typeface="EB Garamond"/>
            </a:endParaRPr>
          </a:p>
        </p:txBody>
      </p:sp>
      <p:sp>
        <p:nvSpPr>
          <p:cNvPr id="108" name="Google Shape;10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dk1"/>
                </a:solidFill>
                <a:latin typeface="EB Garamond"/>
                <a:ea typeface="EB Garamond"/>
                <a:cs typeface="EB Garamond"/>
                <a:sym typeface="EB Garamond"/>
              </a:rPr>
              <a:t>The term gateway drugs is widely used today. </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Whereas marajuana was once the gateway drug, today vaping and nicotine is widely viewed as the gateway drug for teens.</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 A few years ago studies showed that boys were vaping more than girls and were regular users.  Today girls are as likely to be users on a regular basis just as much as boys.</a:t>
            </a:r>
            <a:endParaRPr b="1">
              <a:solidFill>
                <a:schemeClr val="dk1"/>
              </a:solidFill>
              <a:latin typeface="EB Garamond"/>
              <a:ea typeface="EB Garamond"/>
              <a:cs typeface="EB Garamond"/>
              <a:sym typeface="EB Garamond"/>
            </a:endParaRPr>
          </a:p>
          <a:p>
            <a:pPr marL="0" lvl="0" indent="0" algn="l" rtl="0">
              <a:spcBef>
                <a:spcPts val="1200"/>
              </a:spcBef>
              <a:spcAft>
                <a:spcPts val="1200"/>
              </a:spcAft>
              <a:buNone/>
            </a:pPr>
            <a:r>
              <a:rPr lang="en" b="1">
                <a:solidFill>
                  <a:schemeClr val="dk1"/>
                </a:solidFill>
                <a:latin typeface="EB Garamond"/>
                <a:ea typeface="EB Garamond"/>
                <a:cs typeface="EB Garamond"/>
                <a:sym typeface="EB Garamond"/>
              </a:rPr>
              <a:t>One of the reasons that there is such a spike in teens doing a variety of drugs goes back to the anxiety and stress that is put on teens today.</a:t>
            </a:r>
            <a:endParaRPr b="1">
              <a:solidFill>
                <a:schemeClr val="dk1"/>
              </a:solidFill>
              <a:latin typeface="EB Garamond"/>
              <a:ea typeface="EB Garamond"/>
              <a:cs typeface="EB Garamond"/>
              <a:sym typeface="EB 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311700" y="106050"/>
            <a:ext cx="8520600" cy="67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920" b="1">
                <a:highlight>
                  <a:srgbClr val="E4CEF2"/>
                </a:highlight>
                <a:latin typeface="EB Garamond"/>
                <a:ea typeface="EB Garamond"/>
                <a:cs typeface="EB Garamond"/>
                <a:sym typeface="EB Garamond"/>
              </a:rPr>
              <a:t>Weed</a:t>
            </a:r>
            <a:endParaRPr sz="3920" b="1">
              <a:highlight>
                <a:srgbClr val="E4CEF2"/>
              </a:highlight>
              <a:latin typeface="EB Garamond"/>
              <a:ea typeface="EB Garamond"/>
              <a:cs typeface="EB Garamond"/>
              <a:sym typeface="EB Garamond"/>
            </a:endParaRPr>
          </a:p>
        </p:txBody>
      </p:sp>
      <p:sp>
        <p:nvSpPr>
          <p:cNvPr id="114" name="Google Shape;114;p23"/>
          <p:cNvSpPr txBox="1">
            <a:spLocks noGrp="1"/>
          </p:cNvSpPr>
          <p:nvPr>
            <p:ph type="body" idx="1"/>
          </p:nvPr>
        </p:nvSpPr>
        <p:spPr>
          <a:xfrm>
            <a:off x="311700" y="874925"/>
            <a:ext cx="8520600" cy="36939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770"/>
              <a:buNone/>
            </a:pPr>
            <a:r>
              <a:rPr lang="en" sz="1560" b="1">
                <a:solidFill>
                  <a:schemeClr val="dk1"/>
                </a:solidFill>
                <a:latin typeface="EB Garamond"/>
                <a:ea typeface="EB Garamond"/>
                <a:cs typeface="EB Garamond"/>
                <a:sym typeface="EB Garamond"/>
              </a:rPr>
              <a:t>-Children are beginning to smoke weed in adolescence younger than ever.uce </a:t>
            </a:r>
            <a:endParaRPr sz="1560" b="1">
              <a:solidFill>
                <a:schemeClr val="dk1"/>
              </a:solidFill>
              <a:latin typeface="EB Garamond"/>
              <a:ea typeface="EB Garamond"/>
              <a:cs typeface="EB Garamond"/>
              <a:sym typeface="EB Garamond"/>
            </a:endParaRPr>
          </a:p>
          <a:p>
            <a:pPr marL="0" lvl="0" indent="0" algn="l" rtl="0">
              <a:lnSpc>
                <a:spcPct val="95000"/>
              </a:lnSpc>
              <a:spcBef>
                <a:spcPts val="1200"/>
              </a:spcBef>
              <a:spcAft>
                <a:spcPts val="0"/>
              </a:spcAft>
              <a:buSzPts val="770"/>
              <a:buNone/>
            </a:pPr>
            <a:r>
              <a:rPr lang="en" sz="1560" b="1">
                <a:solidFill>
                  <a:schemeClr val="dk1"/>
                </a:solidFill>
                <a:latin typeface="EB Garamond"/>
                <a:ea typeface="EB Garamond"/>
                <a:cs typeface="EB Garamond"/>
                <a:sym typeface="EB Garamond"/>
              </a:rPr>
              <a:t>-Many would deduce that this is due to added pressures that young teens have to deal with earlier in life.</a:t>
            </a:r>
            <a:endParaRPr sz="1560" b="1">
              <a:solidFill>
                <a:schemeClr val="dk1"/>
              </a:solidFill>
              <a:latin typeface="EB Garamond"/>
              <a:ea typeface="EB Garamond"/>
              <a:cs typeface="EB Garamond"/>
              <a:sym typeface="EB Garamond"/>
            </a:endParaRPr>
          </a:p>
          <a:p>
            <a:pPr marL="0" lvl="0" indent="0" algn="l" rtl="0">
              <a:lnSpc>
                <a:spcPct val="95000"/>
              </a:lnSpc>
              <a:spcBef>
                <a:spcPts val="1200"/>
              </a:spcBef>
              <a:spcAft>
                <a:spcPts val="0"/>
              </a:spcAft>
              <a:buSzPts val="770"/>
              <a:buNone/>
            </a:pPr>
            <a:r>
              <a:rPr lang="en" sz="1560" b="1">
                <a:solidFill>
                  <a:schemeClr val="dk1"/>
                </a:solidFill>
                <a:latin typeface="EB Garamond"/>
                <a:ea typeface="EB Garamond"/>
                <a:cs typeface="EB Garamond"/>
                <a:sym typeface="EB Garamond"/>
              </a:rPr>
              <a:t>-In the past teens who smoked week were known as the “stoner”, usually a lazy, bad student who was known to get into trouble more regularly than the teens who did not participate in pot smoking.  Today the range of teens who smoke week is far greater than in the past. In fact the overachievers mentioned earlier are becoming regular pot smokers. This is due in part because of the pressures put upon them by themselves and by society and studies show that weed can help to reduce some of the anxiety they feel.</a:t>
            </a:r>
            <a:endParaRPr sz="1560" b="1">
              <a:solidFill>
                <a:schemeClr val="dk1"/>
              </a:solidFill>
              <a:latin typeface="EB Garamond"/>
              <a:ea typeface="EB Garamond"/>
              <a:cs typeface="EB Garamond"/>
              <a:sym typeface="EB Garamond"/>
            </a:endParaRPr>
          </a:p>
          <a:p>
            <a:pPr marL="0" lvl="0" indent="0" algn="l" rtl="0">
              <a:lnSpc>
                <a:spcPct val="95000"/>
              </a:lnSpc>
              <a:spcBef>
                <a:spcPts val="1200"/>
              </a:spcBef>
              <a:spcAft>
                <a:spcPts val="0"/>
              </a:spcAft>
              <a:buSzPts val="770"/>
              <a:buNone/>
            </a:pPr>
            <a:r>
              <a:rPr lang="en" sz="1560" b="1">
                <a:solidFill>
                  <a:schemeClr val="dk1"/>
                </a:solidFill>
                <a:latin typeface="EB Garamond"/>
                <a:ea typeface="EB Garamond"/>
                <a:cs typeface="EB Garamond"/>
                <a:sym typeface="EB Garamond"/>
              </a:rPr>
              <a:t>-Another reason that more teens are smoking pot is to help them sleep.  Teens today stay up far later than teens in the past.  Reasons for this include video game playing, more homework, having a job etc... Many teens have said they smoke in order to help with sleep and to calm their brain.</a:t>
            </a:r>
            <a:endParaRPr sz="1560" b="1">
              <a:solidFill>
                <a:schemeClr val="dk1"/>
              </a:solidFill>
              <a:latin typeface="EB Garamond"/>
              <a:ea typeface="EB Garamond"/>
              <a:cs typeface="EB Garamond"/>
              <a:sym typeface="EB Garamond"/>
            </a:endParaRPr>
          </a:p>
          <a:p>
            <a:pPr marL="0" lvl="0" indent="0" algn="l" rtl="0">
              <a:lnSpc>
                <a:spcPct val="95000"/>
              </a:lnSpc>
              <a:spcBef>
                <a:spcPts val="1200"/>
              </a:spcBef>
              <a:spcAft>
                <a:spcPts val="0"/>
              </a:spcAft>
              <a:buSzPts val="770"/>
              <a:buNone/>
            </a:pPr>
            <a:r>
              <a:rPr lang="en" sz="1560" b="1">
                <a:solidFill>
                  <a:schemeClr val="dk1"/>
                </a:solidFill>
                <a:latin typeface="EB Garamond"/>
                <a:ea typeface="EB Garamond"/>
                <a:cs typeface="EB Garamond"/>
                <a:sym typeface="EB Garamond"/>
              </a:rPr>
              <a:t>-Studies have shown that pot smoking can help with depression in not only teens but in adults as well.  It is also widely known that weed can help with other physical and mental ailments. </a:t>
            </a:r>
            <a:endParaRPr sz="1560" b="1">
              <a:solidFill>
                <a:schemeClr val="dk1"/>
              </a:solidFill>
              <a:latin typeface="EB Garamond"/>
              <a:ea typeface="EB Garamond"/>
              <a:cs typeface="EB Garamond"/>
              <a:sym typeface="EB Garamond"/>
            </a:endParaRPr>
          </a:p>
          <a:p>
            <a:pPr marL="0" lvl="0" indent="0" algn="l" rtl="0">
              <a:lnSpc>
                <a:spcPct val="95000"/>
              </a:lnSpc>
              <a:spcBef>
                <a:spcPts val="1200"/>
              </a:spcBef>
              <a:spcAft>
                <a:spcPts val="1200"/>
              </a:spcAft>
              <a:buSzPts val="770"/>
              <a:buNone/>
            </a:pPr>
            <a:endParaRPr sz="1260" b="1">
              <a:solidFill>
                <a:schemeClr val="dk1"/>
              </a:solidFill>
              <a:latin typeface="EB Garamond"/>
              <a:ea typeface="EB Garamond"/>
              <a:cs typeface="EB Garamond"/>
              <a:sym typeface="EB 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highlight>
                  <a:srgbClr val="B0DDEA"/>
                </a:highlight>
                <a:latin typeface="EB Garamond"/>
                <a:ea typeface="EB Garamond"/>
                <a:cs typeface="EB Garamond"/>
                <a:sym typeface="EB Garamond"/>
              </a:rPr>
              <a:t>Prescription Drugs</a:t>
            </a:r>
            <a:endParaRPr sz="3020" b="1">
              <a:highlight>
                <a:srgbClr val="B0DDEA"/>
              </a:highlight>
              <a:latin typeface="EB Garamond"/>
              <a:ea typeface="EB Garamond"/>
              <a:cs typeface="EB Garamond"/>
              <a:sym typeface="EB Garamond"/>
            </a:endParaRPr>
          </a:p>
        </p:txBody>
      </p:sp>
      <p:sp>
        <p:nvSpPr>
          <p:cNvPr id="120" name="Google Shape;12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b="1">
                <a:solidFill>
                  <a:schemeClr val="dk1"/>
                </a:solidFill>
              </a:rPr>
              <a:t>Teens awareness and experience of prescription drugs is staggering in regards to what it was a generation before.</a:t>
            </a:r>
            <a:endParaRPr b="1">
              <a:solidFill>
                <a:schemeClr val="dk1"/>
              </a:solidFill>
            </a:endParaRPr>
          </a:p>
          <a:p>
            <a:pPr marL="0" lvl="0" indent="0" algn="l" rtl="0">
              <a:spcBef>
                <a:spcPts val="1200"/>
              </a:spcBef>
              <a:spcAft>
                <a:spcPts val="0"/>
              </a:spcAft>
              <a:buNone/>
            </a:pPr>
            <a:r>
              <a:rPr lang="en" b="1">
                <a:solidFill>
                  <a:schemeClr val="dk1"/>
                </a:solidFill>
              </a:rPr>
              <a:t>Children and teens are more medicated than ever before.</a:t>
            </a:r>
            <a:endParaRPr b="1">
              <a:solidFill>
                <a:schemeClr val="dk1"/>
              </a:solidFill>
            </a:endParaRPr>
          </a:p>
          <a:p>
            <a:pPr marL="0" lvl="0" indent="0" algn="l" rtl="0">
              <a:spcBef>
                <a:spcPts val="1200"/>
              </a:spcBef>
              <a:spcAft>
                <a:spcPts val="0"/>
              </a:spcAft>
              <a:buNone/>
            </a:pPr>
            <a:r>
              <a:rPr lang="en" b="1">
                <a:solidFill>
                  <a:schemeClr val="dk1"/>
                </a:solidFill>
              </a:rPr>
              <a:t>In many cases parents are the ones giving the children these different drugs for a variety of reasons.</a:t>
            </a:r>
            <a:endParaRPr b="1">
              <a:solidFill>
                <a:schemeClr val="dk1"/>
              </a:solidFill>
            </a:endParaRPr>
          </a:p>
          <a:p>
            <a:pPr marL="0" lvl="0" indent="0" algn="l" rtl="0">
              <a:spcBef>
                <a:spcPts val="1200"/>
              </a:spcBef>
              <a:spcAft>
                <a:spcPts val="0"/>
              </a:spcAft>
              <a:buNone/>
            </a:pPr>
            <a:r>
              <a:rPr lang="en" b="1">
                <a:solidFill>
                  <a:schemeClr val="dk1"/>
                </a:solidFill>
              </a:rPr>
              <a:t>The drugs used by teens today are in large scale prescribed to them by their doctors.  Parents are at times reluctant to give the drugs to their children because they were not brought up with such drugs. The reasons that children get these prescriptions are for reasons that parents did not have to deal with as teens themselves.</a:t>
            </a:r>
            <a:endParaRPr b="1">
              <a:solidFill>
                <a:schemeClr val="dk1"/>
              </a:solidFill>
            </a:endParaRPr>
          </a:p>
          <a:p>
            <a:pPr marL="0" lvl="0" indent="0" algn="l" rtl="0">
              <a:spcBef>
                <a:spcPts val="1200"/>
              </a:spcBef>
              <a:spcAft>
                <a:spcPts val="0"/>
              </a:spcAft>
              <a:buNone/>
            </a:pPr>
            <a:r>
              <a:rPr lang="en" b="1">
                <a:solidFill>
                  <a:schemeClr val="dk1"/>
                </a:solidFill>
              </a:rPr>
              <a:t>In today’s society prescription drugs are also used recreationally. Teens are having what are known as “Pharm Parties”.  These parties are where teens all bring a different prescription drugs (which many of them get by stealing from their parents) put them in a bowl and everyone takes a pill without knowing what it is and get their high from whatever it may be.</a:t>
            </a:r>
            <a:endParaRPr b="1">
              <a:solidFill>
                <a:schemeClr val="dk1"/>
              </a:solidFill>
            </a:endParaRPr>
          </a:p>
          <a:p>
            <a:pPr marL="0" lvl="0" indent="0" algn="l" rtl="0">
              <a:spcBef>
                <a:spcPts val="1200"/>
              </a:spcBef>
              <a:spcAft>
                <a:spcPts val="0"/>
              </a:spcAft>
              <a:buNone/>
            </a:pPr>
            <a:r>
              <a:rPr lang="en" b="1">
                <a:solidFill>
                  <a:schemeClr val="dk1"/>
                </a:solidFill>
              </a:rPr>
              <a:t>Opioids are the number one drug abused by teens and adults as well.  It has become an epidemic in the US.</a:t>
            </a:r>
            <a:endParaRPr b="1">
              <a:solidFill>
                <a:schemeClr val="dk1"/>
              </a:solidFill>
            </a:endParaRPr>
          </a:p>
          <a:p>
            <a:pPr marL="0" lvl="0" indent="0" algn="l" rtl="0">
              <a:spcBef>
                <a:spcPts val="1200"/>
              </a:spcBef>
              <a:spcAft>
                <a:spcPts val="1200"/>
              </a:spcAft>
              <a:buNone/>
            </a:pPr>
            <a:endParaRPr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b="1">
                <a:highlight>
                  <a:srgbClr val="F7D09D"/>
                </a:highlight>
                <a:latin typeface="EB Garamond"/>
                <a:ea typeface="EB Garamond"/>
                <a:cs typeface="EB Garamond"/>
                <a:sym typeface="EB Garamond"/>
              </a:rPr>
              <a:t>Prescription Drugs</a:t>
            </a:r>
            <a:endParaRPr sz="3320" b="1">
              <a:highlight>
                <a:srgbClr val="F7D09D"/>
              </a:highlight>
              <a:latin typeface="EB Garamond"/>
              <a:ea typeface="EB Garamond"/>
              <a:cs typeface="EB Garamond"/>
              <a:sym typeface="EB Garamond"/>
            </a:endParaRPr>
          </a:p>
        </p:txBody>
      </p:sp>
      <p:sp>
        <p:nvSpPr>
          <p:cNvPr id="126" name="Google Shape;126;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b="1" u="sng">
                <a:solidFill>
                  <a:schemeClr val="dk1"/>
                </a:solidFill>
                <a:latin typeface="EB Garamond"/>
                <a:ea typeface="EB Garamond"/>
                <a:cs typeface="EB Garamond"/>
                <a:sym typeface="EB Garamond"/>
              </a:rPr>
              <a:t>Reasons For Drugs Given To Teens Today</a:t>
            </a:r>
            <a:endParaRPr sz="1500" b="1" u="sng">
              <a:solidFill>
                <a:schemeClr val="dk1"/>
              </a:solidFill>
              <a:latin typeface="EB Garamond"/>
              <a:ea typeface="EB Garamond"/>
              <a:cs typeface="EB Garamond"/>
              <a:sym typeface="EB Garamond"/>
            </a:endParaRPr>
          </a:p>
          <a:p>
            <a:pPr marL="457200" lvl="0" indent="-381000" algn="l" rtl="0">
              <a:spcBef>
                <a:spcPts val="1200"/>
              </a:spcBef>
              <a:spcAft>
                <a:spcPts val="0"/>
              </a:spcAft>
              <a:buClr>
                <a:schemeClr val="dk1"/>
              </a:buClr>
              <a:buSzPts val="2400"/>
              <a:buFont typeface="EB Garamond"/>
              <a:buChar char="●"/>
            </a:pPr>
            <a:r>
              <a:rPr lang="en" sz="2400" b="1">
                <a:solidFill>
                  <a:schemeClr val="dk1"/>
                </a:solidFill>
                <a:latin typeface="EB Garamond"/>
                <a:ea typeface="EB Garamond"/>
                <a:cs typeface="EB Garamond"/>
                <a:sym typeface="EB Garamond"/>
              </a:rPr>
              <a:t>ADHD</a:t>
            </a:r>
            <a:endParaRPr sz="2400" b="1">
              <a:solidFill>
                <a:schemeClr val="dk1"/>
              </a:solidFill>
              <a:latin typeface="EB Garamond"/>
              <a:ea typeface="EB Garamond"/>
              <a:cs typeface="EB Garamond"/>
              <a:sym typeface="EB Garamond"/>
            </a:endParaRPr>
          </a:p>
          <a:p>
            <a:pPr marL="457200" lvl="0" indent="-381000" algn="l" rtl="0">
              <a:spcBef>
                <a:spcPts val="0"/>
              </a:spcBef>
              <a:spcAft>
                <a:spcPts val="0"/>
              </a:spcAft>
              <a:buClr>
                <a:schemeClr val="dk1"/>
              </a:buClr>
              <a:buSzPts val="2400"/>
              <a:buFont typeface="EB Garamond"/>
              <a:buChar char="●"/>
            </a:pPr>
            <a:r>
              <a:rPr lang="en" sz="2400" b="1">
                <a:solidFill>
                  <a:schemeClr val="dk1"/>
                </a:solidFill>
                <a:latin typeface="EB Garamond"/>
                <a:ea typeface="EB Garamond"/>
                <a:cs typeface="EB Garamond"/>
                <a:sym typeface="EB Garamond"/>
              </a:rPr>
              <a:t>Depression</a:t>
            </a:r>
            <a:endParaRPr sz="2400" b="1">
              <a:solidFill>
                <a:schemeClr val="dk1"/>
              </a:solidFill>
              <a:latin typeface="EB Garamond"/>
              <a:ea typeface="EB Garamond"/>
              <a:cs typeface="EB Garamond"/>
              <a:sym typeface="EB Garamond"/>
            </a:endParaRPr>
          </a:p>
          <a:p>
            <a:pPr marL="457200" lvl="0" indent="-381000" algn="l" rtl="0">
              <a:spcBef>
                <a:spcPts val="0"/>
              </a:spcBef>
              <a:spcAft>
                <a:spcPts val="0"/>
              </a:spcAft>
              <a:buClr>
                <a:schemeClr val="dk1"/>
              </a:buClr>
              <a:buSzPts val="2400"/>
              <a:buFont typeface="EB Garamond"/>
              <a:buChar char="●"/>
            </a:pPr>
            <a:r>
              <a:rPr lang="en" sz="2400" b="1">
                <a:solidFill>
                  <a:schemeClr val="dk1"/>
                </a:solidFill>
                <a:latin typeface="EB Garamond"/>
                <a:ea typeface="EB Garamond"/>
                <a:cs typeface="EB Garamond"/>
                <a:sym typeface="EB Garamond"/>
              </a:rPr>
              <a:t>Anxiety</a:t>
            </a:r>
            <a:endParaRPr sz="2400" b="1">
              <a:solidFill>
                <a:schemeClr val="dk1"/>
              </a:solidFill>
              <a:latin typeface="EB Garamond"/>
              <a:ea typeface="EB Garamond"/>
              <a:cs typeface="EB Garamond"/>
              <a:sym typeface="EB Garamond"/>
            </a:endParaRPr>
          </a:p>
          <a:p>
            <a:pPr marL="457200" lvl="0" indent="-381000" algn="l" rtl="0">
              <a:spcBef>
                <a:spcPts val="0"/>
              </a:spcBef>
              <a:spcAft>
                <a:spcPts val="0"/>
              </a:spcAft>
              <a:buClr>
                <a:schemeClr val="dk1"/>
              </a:buClr>
              <a:buSzPts val="2400"/>
              <a:buFont typeface="EB Garamond"/>
              <a:buChar char="●"/>
            </a:pPr>
            <a:r>
              <a:rPr lang="en" sz="2400" b="1">
                <a:solidFill>
                  <a:schemeClr val="dk1"/>
                </a:solidFill>
                <a:latin typeface="EB Garamond"/>
                <a:ea typeface="EB Garamond"/>
                <a:cs typeface="EB Garamond"/>
                <a:sym typeface="EB Garamond"/>
              </a:rPr>
              <a:t>To Help Focus</a:t>
            </a:r>
            <a:endParaRPr sz="2400" b="1">
              <a:solidFill>
                <a:schemeClr val="dk1"/>
              </a:solidFill>
              <a:latin typeface="EB Garamond"/>
              <a:ea typeface="EB Garamond"/>
              <a:cs typeface="EB Garamond"/>
              <a:sym typeface="EB Garamond"/>
            </a:endParaRPr>
          </a:p>
          <a:p>
            <a:pPr marL="0" lvl="0" indent="0" algn="l" rtl="0">
              <a:spcBef>
                <a:spcPts val="1200"/>
              </a:spcBef>
              <a:spcAft>
                <a:spcPts val="0"/>
              </a:spcAft>
              <a:buNone/>
            </a:pPr>
            <a:endParaRPr sz="2400" b="1">
              <a:solidFill>
                <a:schemeClr val="dk1"/>
              </a:solidFill>
              <a:latin typeface="EB Garamond"/>
              <a:ea typeface="EB Garamond"/>
              <a:cs typeface="EB Garamond"/>
              <a:sym typeface="EB Garamond"/>
            </a:endParaRPr>
          </a:p>
          <a:p>
            <a:pPr marL="0" lvl="0" indent="0" algn="l" rtl="0">
              <a:spcBef>
                <a:spcPts val="1200"/>
              </a:spcBef>
              <a:spcAft>
                <a:spcPts val="0"/>
              </a:spcAft>
              <a:buNone/>
            </a:pPr>
            <a:endParaRPr sz="2400" b="1">
              <a:solidFill>
                <a:schemeClr val="dk1"/>
              </a:solidFill>
              <a:latin typeface="EB Garamond"/>
              <a:ea typeface="EB Garamond"/>
              <a:cs typeface="EB Garamond"/>
              <a:sym typeface="EB Garamond"/>
            </a:endParaRPr>
          </a:p>
          <a:p>
            <a:pPr marL="457200" lvl="0" indent="0" algn="l" rtl="0">
              <a:spcBef>
                <a:spcPts val="1200"/>
              </a:spcBef>
              <a:spcAft>
                <a:spcPts val="1200"/>
              </a:spcAft>
              <a:buNone/>
            </a:pPr>
            <a:endParaRPr sz="1500" b="1">
              <a:solidFill>
                <a:schemeClr val="dk1"/>
              </a:solidFill>
              <a:latin typeface="EB Garamond"/>
              <a:ea typeface="EB Garamond"/>
              <a:cs typeface="EB Garamond"/>
              <a:sym typeface="EB Garamond"/>
            </a:endParaRPr>
          </a:p>
        </p:txBody>
      </p:sp>
      <p:sp>
        <p:nvSpPr>
          <p:cNvPr id="127" name="Google Shape;127;p25"/>
          <p:cNvSpPr txBox="1">
            <a:spLocks noGrp="1"/>
          </p:cNvSpPr>
          <p:nvPr>
            <p:ph type="body" idx="2"/>
          </p:nvPr>
        </p:nvSpPr>
        <p:spPr>
          <a:xfrm>
            <a:off x="4832400" y="1152425"/>
            <a:ext cx="39999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sz="1700" b="1" u="sng">
                <a:solidFill>
                  <a:schemeClr val="dk1"/>
                </a:solidFill>
                <a:latin typeface="EB Garamond"/>
                <a:ea typeface="EB Garamond"/>
                <a:cs typeface="EB Garamond"/>
                <a:sym typeface="EB Garamond"/>
              </a:rPr>
              <a:t>Prescription Drugs Given To Teens</a:t>
            </a:r>
            <a:endParaRPr sz="1700" b="1" u="sng">
              <a:solidFill>
                <a:schemeClr val="dk1"/>
              </a:solidFill>
              <a:latin typeface="EB Garamond"/>
              <a:ea typeface="EB Garamond"/>
              <a:cs typeface="EB Garamond"/>
              <a:sym typeface="EB Garamond"/>
            </a:endParaRPr>
          </a:p>
          <a:p>
            <a:pPr marL="457200" lvl="0" indent="-358140" algn="l" rtl="0">
              <a:spcBef>
                <a:spcPts val="1200"/>
              </a:spcBef>
              <a:spcAft>
                <a:spcPts val="0"/>
              </a:spcAft>
              <a:buClr>
                <a:schemeClr val="dk1"/>
              </a:buClr>
              <a:buSzPct val="100000"/>
              <a:buFont typeface="EB Garamond"/>
              <a:buChar char="●"/>
            </a:pPr>
            <a:r>
              <a:rPr lang="en" sz="2400" b="1">
                <a:solidFill>
                  <a:schemeClr val="dk1"/>
                </a:solidFill>
                <a:latin typeface="EB Garamond"/>
                <a:ea typeface="EB Garamond"/>
                <a:cs typeface="EB Garamond"/>
                <a:sym typeface="EB Garamond"/>
              </a:rPr>
              <a:t>Ritalin</a:t>
            </a:r>
            <a:endParaRPr sz="2400" b="1">
              <a:solidFill>
                <a:schemeClr val="dk1"/>
              </a:solidFill>
              <a:latin typeface="EB Garamond"/>
              <a:ea typeface="EB Garamond"/>
              <a:cs typeface="EB Garamond"/>
              <a:sym typeface="EB Garamond"/>
            </a:endParaRPr>
          </a:p>
          <a:p>
            <a:pPr marL="457200" lvl="0" indent="-358140" algn="l" rtl="0">
              <a:spcBef>
                <a:spcPts val="0"/>
              </a:spcBef>
              <a:spcAft>
                <a:spcPts val="0"/>
              </a:spcAft>
              <a:buClr>
                <a:schemeClr val="dk1"/>
              </a:buClr>
              <a:buSzPct val="100000"/>
              <a:buFont typeface="EB Garamond"/>
              <a:buChar char="●"/>
            </a:pPr>
            <a:r>
              <a:rPr lang="en" sz="2400" b="1">
                <a:solidFill>
                  <a:schemeClr val="dk1"/>
                </a:solidFill>
                <a:latin typeface="EB Garamond"/>
                <a:ea typeface="EB Garamond"/>
                <a:cs typeface="EB Garamond"/>
                <a:sym typeface="EB Garamond"/>
              </a:rPr>
              <a:t>Concerta</a:t>
            </a:r>
            <a:endParaRPr sz="2400" b="1">
              <a:solidFill>
                <a:schemeClr val="dk1"/>
              </a:solidFill>
              <a:latin typeface="EB Garamond"/>
              <a:ea typeface="EB Garamond"/>
              <a:cs typeface="EB Garamond"/>
              <a:sym typeface="EB Garamond"/>
            </a:endParaRPr>
          </a:p>
          <a:p>
            <a:pPr marL="457200" lvl="0" indent="-358140" algn="l" rtl="0">
              <a:spcBef>
                <a:spcPts val="0"/>
              </a:spcBef>
              <a:spcAft>
                <a:spcPts val="0"/>
              </a:spcAft>
              <a:buClr>
                <a:schemeClr val="dk1"/>
              </a:buClr>
              <a:buSzPct val="100000"/>
              <a:buFont typeface="EB Garamond"/>
              <a:buChar char="●"/>
            </a:pPr>
            <a:r>
              <a:rPr lang="en" sz="2400" b="1">
                <a:solidFill>
                  <a:schemeClr val="dk1"/>
                </a:solidFill>
                <a:latin typeface="EB Garamond"/>
                <a:ea typeface="EB Garamond"/>
                <a:cs typeface="EB Garamond"/>
                <a:sym typeface="EB Garamond"/>
              </a:rPr>
              <a:t>Adderall</a:t>
            </a:r>
            <a:endParaRPr sz="2400" b="1">
              <a:solidFill>
                <a:schemeClr val="dk1"/>
              </a:solidFill>
              <a:latin typeface="EB Garamond"/>
              <a:ea typeface="EB Garamond"/>
              <a:cs typeface="EB Garamond"/>
              <a:sym typeface="EB Garamond"/>
            </a:endParaRPr>
          </a:p>
          <a:p>
            <a:pPr marL="457200" lvl="0" indent="-358140" algn="l" rtl="0">
              <a:spcBef>
                <a:spcPts val="0"/>
              </a:spcBef>
              <a:spcAft>
                <a:spcPts val="0"/>
              </a:spcAft>
              <a:buClr>
                <a:schemeClr val="dk1"/>
              </a:buClr>
              <a:buSzPct val="100000"/>
              <a:buFont typeface="EB Garamond"/>
              <a:buChar char="●"/>
            </a:pPr>
            <a:r>
              <a:rPr lang="en" sz="2400" b="1">
                <a:solidFill>
                  <a:schemeClr val="dk1"/>
                </a:solidFill>
                <a:latin typeface="EB Garamond"/>
                <a:ea typeface="EB Garamond"/>
                <a:cs typeface="EB Garamond"/>
                <a:sym typeface="EB Garamond"/>
              </a:rPr>
              <a:t>Valium</a:t>
            </a:r>
            <a:endParaRPr sz="2400"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sz="1800" b="1">
                <a:solidFill>
                  <a:schemeClr val="dk1"/>
                </a:solidFill>
                <a:latin typeface="EB Garamond"/>
                <a:ea typeface="EB Garamond"/>
                <a:cs typeface="EB Garamond"/>
                <a:sym typeface="EB Garamond"/>
              </a:rPr>
              <a:t>While drugs such as these are given to teens for a variety of reasons, some are abused like other recreational drugs such as adderall. </a:t>
            </a:r>
            <a:endParaRPr sz="1800" b="1">
              <a:solidFill>
                <a:schemeClr val="dk1"/>
              </a:solidFill>
              <a:latin typeface="EB Garamond"/>
              <a:ea typeface="EB Garamond"/>
              <a:cs typeface="EB Garamond"/>
              <a:sym typeface="EB Garamond"/>
            </a:endParaRPr>
          </a:p>
          <a:p>
            <a:pPr marL="457200" lvl="0" indent="0" algn="l" rtl="0">
              <a:spcBef>
                <a:spcPts val="1200"/>
              </a:spcBef>
              <a:spcAft>
                <a:spcPts val="1200"/>
              </a:spcAft>
              <a:buNone/>
            </a:pPr>
            <a:endParaRPr sz="2400" b="1">
              <a:solidFill>
                <a:schemeClr val="dk1"/>
              </a:solidFill>
              <a:latin typeface="EB Garamond"/>
              <a:ea typeface="EB Garamond"/>
              <a:cs typeface="EB Garamond"/>
              <a:sym typeface="EB 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424200" y="445025"/>
            <a:ext cx="8775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420" b="1">
                <a:highlight>
                  <a:srgbClr val="EA54A9"/>
                </a:highlight>
                <a:latin typeface="EB Garamond"/>
                <a:ea typeface="EB Garamond"/>
                <a:cs typeface="EB Garamond"/>
                <a:sym typeface="EB Garamond"/>
              </a:rPr>
              <a:t>Video Games</a:t>
            </a:r>
            <a:endParaRPr sz="3420" b="1">
              <a:highlight>
                <a:srgbClr val="EA54A9"/>
              </a:highlight>
              <a:latin typeface="EB Garamond"/>
              <a:ea typeface="EB Garamond"/>
              <a:cs typeface="EB Garamond"/>
              <a:sym typeface="EB Garamond"/>
            </a:endParaRPr>
          </a:p>
        </p:txBody>
      </p:sp>
      <p:sp>
        <p:nvSpPr>
          <p:cNvPr id="133" name="Google Shape;133;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solidFill>
                  <a:schemeClr val="dk1"/>
                </a:solidFill>
                <a:latin typeface="EB Garamond"/>
                <a:ea typeface="EB Garamond"/>
                <a:cs typeface="EB Garamond"/>
                <a:sym typeface="EB Garamond"/>
              </a:rPr>
              <a:t>Video game addiction has become a real problem in today’s society. While most parents played video games for fun and did not spend up to 15 hours a day gaming some of their children do.</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It has been found that video games cause significant stress and anxiety in teens today.</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Games today are so realistic that children sometimes have a hard time deciphering between fiction and reality. </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Studies also show that video games are in cases a cause of crimes that are commited.  Teens play games such as, Call of Duty and Grand Theft Auto.  In some cases these teens have acted out what they are playing in their games.</a:t>
            </a:r>
            <a:endParaRPr b="1">
              <a:solidFill>
                <a:schemeClr val="dk1"/>
              </a:solidFill>
              <a:latin typeface="EB Garamond"/>
              <a:ea typeface="EB Garamond"/>
              <a:cs typeface="EB Garamond"/>
              <a:sym typeface="EB Garamond"/>
            </a:endParaRPr>
          </a:p>
          <a:p>
            <a:pPr marL="0" lvl="0" indent="0" algn="l" rtl="0">
              <a:spcBef>
                <a:spcPts val="1200"/>
              </a:spcBef>
              <a:spcAft>
                <a:spcPts val="1200"/>
              </a:spcAft>
              <a:buNone/>
            </a:pPr>
            <a:r>
              <a:rPr lang="en" b="1">
                <a:solidFill>
                  <a:schemeClr val="dk1"/>
                </a:solidFill>
                <a:latin typeface="EB Garamond"/>
                <a:ea typeface="EB Garamond"/>
                <a:cs typeface="EB Garamond"/>
                <a:sym typeface="EB Garamond"/>
              </a:rPr>
              <a:t>Parents could never have imagined that the video games of their childhood would become what they are today.</a:t>
            </a:r>
            <a:endParaRPr b="1">
              <a:solidFill>
                <a:schemeClr val="dk1"/>
              </a:solidFill>
              <a:latin typeface="EB Garamond"/>
              <a:ea typeface="EB Garamond"/>
              <a:cs typeface="EB Garamond"/>
              <a:sym typeface="EB 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EB Garamond"/>
                <a:ea typeface="EB Garamond"/>
                <a:cs typeface="EB Garamond"/>
                <a:sym typeface="EB Garamond"/>
              </a:rPr>
              <a:t>Hope For The Future</a:t>
            </a:r>
            <a:endParaRPr b="1">
              <a:latin typeface="EB Garamond"/>
              <a:ea typeface="EB Garamond"/>
              <a:cs typeface="EB Garamond"/>
              <a:sym typeface="EB Garamond"/>
            </a:endParaRPr>
          </a:p>
        </p:txBody>
      </p:sp>
      <p:sp>
        <p:nvSpPr>
          <p:cNvPr id="139" name="Google Shape;139;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solidFill>
                  <a:schemeClr val="dk1"/>
                </a:solidFill>
              </a:rPr>
              <a:t>Teens today are much more future oriented. </a:t>
            </a:r>
            <a:endParaRPr b="1">
              <a:solidFill>
                <a:schemeClr val="dk1"/>
              </a:solidFill>
            </a:endParaRPr>
          </a:p>
          <a:p>
            <a:pPr marL="0" lvl="0" indent="0" algn="l" rtl="0">
              <a:spcBef>
                <a:spcPts val="1200"/>
              </a:spcBef>
              <a:spcAft>
                <a:spcPts val="0"/>
              </a:spcAft>
              <a:buNone/>
            </a:pPr>
            <a:r>
              <a:rPr lang="en" b="1">
                <a:solidFill>
                  <a:schemeClr val="dk1"/>
                </a:solidFill>
              </a:rPr>
              <a:t>Parents today have to be aware of the obstacles that their children are facing. They have to be keenly aware that their teen may be struggling with anxiety and depression along with other barriers their child may be dealing with.</a:t>
            </a:r>
            <a:endParaRPr b="1">
              <a:solidFill>
                <a:schemeClr val="dk1"/>
              </a:solidFill>
            </a:endParaRPr>
          </a:p>
          <a:p>
            <a:pPr marL="0" lvl="0" indent="0" algn="l" rtl="0">
              <a:spcBef>
                <a:spcPts val="1200"/>
              </a:spcBef>
              <a:spcAft>
                <a:spcPts val="0"/>
              </a:spcAft>
              <a:buNone/>
            </a:pPr>
            <a:r>
              <a:rPr lang="en" b="1">
                <a:solidFill>
                  <a:schemeClr val="dk1"/>
                </a:solidFill>
              </a:rPr>
              <a:t>Cyberbullying, drugs and alcohol and video games are just a few things that parents have to be capable of seeing signs and signals of that their child may be suffering.</a:t>
            </a:r>
            <a:endParaRPr b="1">
              <a:solidFill>
                <a:schemeClr val="dk1"/>
              </a:solidFill>
            </a:endParaRPr>
          </a:p>
          <a:p>
            <a:pPr marL="0" lvl="0" indent="0" algn="l" rtl="0">
              <a:spcBef>
                <a:spcPts val="1200"/>
              </a:spcBef>
              <a:spcAft>
                <a:spcPts val="0"/>
              </a:spcAft>
              <a:buNone/>
            </a:pPr>
            <a:r>
              <a:rPr lang="en" b="1">
                <a:solidFill>
                  <a:schemeClr val="dk1"/>
                </a:solidFill>
              </a:rPr>
              <a:t>By educating themselves parents will be able to read the signs that may be going on with their teen</a:t>
            </a:r>
            <a:endParaRPr b="1">
              <a:solidFill>
                <a:schemeClr val="dk1"/>
              </a:solidFill>
            </a:endParaRPr>
          </a:p>
          <a:p>
            <a:pPr marL="0" lvl="0" indent="0" algn="l" rtl="0">
              <a:spcBef>
                <a:spcPts val="1200"/>
              </a:spcBef>
              <a:spcAft>
                <a:spcPts val="1200"/>
              </a:spcAft>
              <a:buNone/>
            </a:pPr>
            <a:r>
              <a:rPr lang="en" b="1">
                <a:solidFill>
                  <a:schemeClr val="dk1"/>
                </a:solidFill>
              </a:rPr>
              <a:t>In a world where social media has such a hold on our young people, parents have to remain positive and set a good example for their children.  That being said when problems do arise parents and teens have many outlets to help with their circumstances. Today there is a wide range of systems in place to help navigate this difficult process of being a teen in today’s world.</a:t>
            </a:r>
            <a:endParaRPr b="1">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20">
                <a:highlight>
                  <a:srgbClr val="F28AD0"/>
                </a:highlight>
              </a:rPr>
              <a:t>Teens Are Different Today Than When We Were Kids</a:t>
            </a:r>
            <a:endParaRPr sz="2720">
              <a:highlight>
                <a:srgbClr val="F28AD0"/>
              </a:highlight>
            </a:endParaRPr>
          </a:p>
        </p:txBody>
      </p:sp>
      <p:sp>
        <p:nvSpPr>
          <p:cNvPr id="60" name="Google Shape;60;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Font typeface="EB Garamond"/>
              <a:buChar char="●"/>
            </a:pPr>
            <a:r>
              <a:rPr lang="en" sz="2200" b="1">
                <a:solidFill>
                  <a:schemeClr val="dk1"/>
                </a:solidFill>
                <a:latin typeface="EB Garamond"/>
                <a:ea typeface="EB Garamond"/>
                <a:cs typeface="EB Garamond"/>
                <a:sym typeface="EB Garamond"/>
              </a:rPr>
              <a:t>Children today have social media to make them feel anxious</a:t>
            </a:r>
            <a:endParaRPr sz="2200" b="1">
              <a:solidFill>
                <a:schemeClr val="dk1"/>
              </a:solidFill>
              <a:latin typeface="EB Garamond"/>
              <a:ea typeface="EB Garamond"/>
              <a:cs typeface="EB Garamond"/>
              <a:sym typeface="EB Garamond"/>
            </a:endParaRPr>
          </a:p>
          <a:p>
            <a:pPr marL="457200" lvl="0" indent="-368300" algn="l" rtl="0">
              <a:spcBef>
                <a:spcPts val="0"/>
              </a:spcBef>
              <a:spcAft>
                <a:spcPts val="0"/>
              </a:spcAft>
              <a:buClr>
                <a:schemeClr val="dk1"/>
              </a:buClr>
              <a:buSzPts val="2200"/>
              <a:buFont typeface="EB Garamond"/>
              <a:buChar char="●"/>
            </a:pPr>
            <a:r>
              <a:rPr lang="en" sz="2200" b="1">
                <a:solidFill>
                  <a:schemeClr val="dk1"/>
                </a:solidFill>
                <a:latin typeface="EB Garamond"/>
                <a:ea typeface="EB Garamond"/>
                <a:cs typeface="EB Garamond"/>
                <a:sym typeface="EB Garamond"/>
              </a:rPr>
              <a:t>Topics such as sexuality, drug use, and social difficulties are different than they were 25 years ago </a:t>
            </a:r>
            <a:endParaRPr sz="2200" b="1">
              <a:solidFill>
                <a:schemeClr val="dk1"/>
              </a:solidFill>
              <a:latin typeface="EB Garamond"/>
              <a:ea typeface="EB Garamond"/>
              <a:cs typeface="EB Garamond"/>
              <a:sym typeface="EB Garamond"/>
            </a:endParaRPr>
          </a:p>
          <a:p>
            <a:pPr marL="457200" lvl="0" indent="-368300" algn="l" rtl="0">
              <a:spcBef>
                <a:spcPts val="0"/>
              </a:spcBef>
              <a:spcAft>
                <a:spcPts val="0"/>
              </a:spcAft>
              <a:buClr>
                <a:schemeClr val="dk1"/>
              </a:buClr>
              <a:buSzPts val="2200"/>
              <a:buFont typeface="EB Garamond"/>
              <a:buChar char="●"/>
            </a:pPr>
            <a:r>
              <a:rPr lang="en" sz="2200" b="1">
                <a:solidFill>
                  <a:schemeClr val="dk1"/>
                </a:solidFill>
                <a:latin typeface="EB Garamond"/>
                <a:ea typeface="EB Garamond"/>
                <a:cs typeface="EB Garamond"/>
                <a:sym typeface="EB Garamond"/>
              </a:rPr>
              <a:t>The definition of “teen” as it’s been used historically has changed</a:t>
            </a:r>
            <a:endParaRPr sz="2200" b="1">
              <a:solidFill>
                <a:schemeClr val="dk1"/>
              </a:solidFill>
              <a:latin typeface="EB Garamond"/>
              <a:ea typeface="EB Garamond"/>
              <a:cs typeface="EB Garamond"/>
              <a:sym typeface="EB Garamond"/>
            </a:endParaRPr>
          </a:p>
          <a:p>
            <a:pPr marL="457200" lvl="0" indent="-368300" algn="l" rtl="0">
              <a:spcBef>
                <a:spcPts val="0"/>
              </a:spcBef>
              <a:spcAft>
                <a:spcPts val="0"/>
              </a:spcAft>
              <a:buClr>
                <a:schemeClr val="dk1"/>
              </a:buClr>
              <a:buSzPts val="2200"/>
              <a:buFont typeface="EB Garamond"/>
              <a:buChar char="●"/>
            </a:pPr>
            <a:r>
              <a:rPr lang="en" sz="2200" b="1">
                <a:solidFill>
                  <a:schemeClr val="dk1"/>
                </a:solidFill>
                <a:latin typeface="EB Garamond"/>
                <a:ea typeface="EB Garamond"/>
                <a:cs typeface="EB Garamond"/>
                <a:sym typeface="EB Garamond"/>
              </a:rPr>
              <a:t>When parents, schools, churches and neighbors reached out to a teen they could typically help the child down the right path however, today social media, academic pressure, family and social issues are all very different in today’s world. </a:t>
            </a:r>
            <a:endParaRPr sz="2200" b="1">
              <a:solidFill>
                <a:schemeClr val="dk1"/>
              </a:solidFill>
              <a:latin typeface="EB Garamond"/>
              <a:ea typeface="EB Garamond"/>
              <a:cs typeface="EB Garamond"/>
              <a:sym typeface="EB 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311700" y="111500"/>
            <a:ext cx="8520600" cy="64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820" b="1">
                <a:highlight>
                  <a:srgbClr val="9AECF4"/>
                </a:highlight>
                <a:latin typeface="EB Garamond"/>
                <a:ea typeface="EB Garamond"/>
                <a:cs typeface="EB Garamond"/>
                <a:sym typeface="EB Garamond"/>
              </a:rPr>
              <a:t>Growing Up Too Fast</a:t>
            </a:r>
            <a:endParaRPr sz="2820" b="1">
              <a:highlight>
                <a:srgbClr val="9AECF4"/>
              </a:highlight>
              <a:latin typeface="EB Garamond"/>
              <a:ea typeface="EB Garamond"/>
              <a:cs typeface="EB Garamond"/>
              <a:sym typeface="EB Garamond"/>
            </a:endParaRPr>
          </a:p>
        </p:txBody>
      </p:sp>
      <p:sp>
        <p:nvSpPr>
          <p:cNvPr id="66" name="Google Shape;66;p15"/>
          <p:cNvSpPr txBox="1">
            <a:spLocks noGrp="1"/>
          </p:cNvSpPr>
          <p:nvPr>
            <p:ph type="body" idx="1"/>
          </p:nvPr>
        </p:nvSpPr>
        <p:spPr>
          <a:xfrm>
            <a:off x="311700" y="752600"/>
            <a:ext cx="8520600" cy="4307400"/>
          </a:xfrm>
          <a:prstGeom prst="rect">
            <a:avLst/>
          </a:prstGeom>
        </p:spPr>
        <p:txBody>
          <a:bodyPr spcFirstLastPara="1" wrap="square" lIns="91425" tIns="91425" rIns="91425" bIns="91425" anchor="t" anchorCtr="0">
            <a:normAutofit fontScale="85000" lnSpcReduction="20000"/>
          </a:bodyPr>
          <a:lstStyle/>
          <a:p>
            <a:pPr marL="457200" lvl="0" indent="-348596" algn="l" rtl="0">
              <a:spcBef>
                <a:spcPts val="0"/>
              </a:spcBef>
              <a:spcAft>
                <a:spcPts val="0"/>
              </a:spcAft>
              <a:buClr>
                <a:schemeClr val="dk1"/>
              </a:buClr>
              <a:buSzPct val="100000"/>
              <a:buChar char="●"/>
            </a:pPr>
            <a:r>
              <a:rPr lang="en" sz="3023" b="1">
                <a:solidFill>
                  <a:schemeClr val="dk1"/>
                </a:solidFill>
              </a:rPr>
              <a:t>Our children are seemingly growing up faster than ever before and this is due in part to:</a:t>
            </a:r>
            <a:endParaRPr sz="3023" b="1">
              <a:solidFill>
                <a:schemeClr val="dk1"/>
              </a:solidFill>
            </a:endParaRPr>
          </a:p>
          <a:p>
            <a:pPr marL="0" lvl="0" indent="0" algn="l" rtl="0">
              <a:spcBef>
                <a:spcPts val="1200"/>
              </a:spcBef>
              <a:spcAft>
                <a:spcPts val="0"/>
              </a:spcAft>
              <a:buNone/>
            </a:pPr>
            <a:r>
              <a:rPr lang="en" sz="2200" b="1">
                <a:solidFill>
                  <a:schemeClr val="dk1"/>
                </a:solidFill>
              </a:rPr>
              <a:t>-</a:t>
            </a:r>
            <a:r>
              <a:rPr lang="en" sz="3158" b="1">
                <a:solidFill>
                  <a:schemeClr val="dk1"/>
                </a:solidFill>
              </a:rPr>
              <a:t>Social Media</a:t>
            </a:r>
            <a:endParaRPr sz="3158" b="1">
              <a:solidFill>
                <a:schemeClr val="dk1"/>
              </a:solidFill>
            </a:endParaRPr>
          </a:p>
          <a:p>
            <a:pPr marL="0" lvl="0" indent="0" algn="l" rtl="0">
              <a:spcBef>
                <a:spcPts val="1200"/>
              </a:spcBef>
              <a:spcAft>
                <a:spcPts val="0"/>
              </a:spcAft>
              <a:buNone/>
            </a:pPr>
            <a:r>
              <a:rPr lang="en" sz="3158" b="1">
                <a:solidFill>
                  <a:schemeClr val="dk1"/>
                </a:solidFill>
              </a:rPr>
              <a:t>-Sexual Identity</a:t>
            </a:r>
            <a:endParaRPr sz="3158" b="1">
              <a:solidFill>
                <a:schemeClr val="dk1"/>
              </a:solidFill>
            </a:endParaRPr>
          </a:p>
          <a:p>
            <a:pPr marL="0" lvl="0" indent="0" algn="l" rtl="0">
              <a:spcBef>
                <a:spcPts val="1200"/>
              </a:spcBef>
              <a:spcAft>
                <a:spcPts val="0"/>
              </a:spcAft>
              <a:buNone/>
            </a:pPr>
            <a:r>
              <a:rPr lang="en" sz="3158" b="1">
                <a:solidFill>
                  <a:schemeClr val="dk1"/>
                </a:solidFill>
              </a:rPr>
              <a:t>-Body Image</a:t>
            </a:r>
            <a:endParaRPr sz="3158" b="1">
              <a:solidFill>
                <a:schemeClr val="dk1"/>
              </a:solidFill>
            </a:endParaRPr>
          </a:p>
          <a:p>
            <a:pPr marL="0" lvl="0" indent="0" algn="l" rtl="0">
              <a:spcBef>
                <a:spcPts val="1200"/>
              </a:spcBef>
              <a:spcAft>
                <a:spcPts val="0"/>
              </a:spcAft>
              <a:buNone/>
            </a:pPr>
            <a:r>
              <a:rPr lang="en" sz="3158" b="1">
                <a:solidFill>
                  <a:schemeClr val="dk1"/>
                </a:solidFill>
              </a:rPr>
              <a:t>-Depression and or Anxiety</a:t>
            </a:r>
            <a:endParaRPr sz="3158" b="1">
              <a:solidFill>
                <a:schemeClr val="dk1"/>
              </a:solidFill>
            </a:endParaRPr>
          </a:p>
          <a:p>
            <a:pPr marL="0" lvl="0" indent="0" algn="l" rtl="0">
              <a:spcBef>
                <a:spcPts val="1200"/>
              </a:spcBef>
              <a:spcAft>
                <a:spcPts val="0"/>
              </a:spcAft>
              <a:buNone/>
            </a:pPr>
            <a:r>
              <a:rPr lang="en" sz="3158" b="1">
                <a:solidFill>
                  <a:schemeClr val="dk1"/>
                </a:solidFill>
              </a:rPr>
              <a:t>-Testing Boundaries</a:t>
            </a:r>
            <a:endParaRPr sz="3158" b="1">
              <a:solidFill>
                <a:schemeClr val="dk1"/>
              </a:solidFill>
            </a:endParaRPr>
          </a:p>
          <a:p>
            <a:pPr marL="0" lvl="0" indent="0" algn="l" rtl="0">
              <a:spcBef>
                <a:spcPts val="1200"/>
              </a:spcBef>
              <a:spcAft>
                <a:spcPts val="0"/>
              </a:spcAft>
              <a:buNone/>
            </a:pPr>
            <a:r>
              <a:rPr lang="en" sz="3158" b="1">
                <a:solidFill>
                  <a:schemeClr val="dk1"/>
                </a:solidFill>
              </a:rPr>
              <a:t>-Back Talk</a:t>
            </a:r>
            <a:endParaRPr sz="3158" b="1">
              <a:solidFill>
                <a:schemeClr val="dk1"/>
              </a:solidFill>
            </a:endParaRPr>
          </a:p>
          <a:p>
            <a:pPr marL="0" lvl="0" indent="0" algn="l" rtl="0">
              <a:spcBef>
                <a:spcPts val="1200"/>
              </a:spcBef>
              <a:spcAft>
                <a:spcPts val="0"/>
              </a:spcAft>
              <a:buNone/>
            </a:pPr>
            <a:endParaRPr sz="2200" b="1">
              <a:solidFill>
                <a:schemeClr val="dk1"/>
              </a:solidFill>
            </a:endParaRPr>
          </a:p>
          <a:p>
            <a:pPr marL="0" lvl="0" indent="0" algn="l" rtl="0">
              <a:spcBef>
                <a:spcPts val="1200"/>
              </a:spcBef>
              <a:spcAft>
                <a:spcPts val="1200"/>
              </a:spcAft>
              <a:buNone/>
            </a:pPr>
            <a:endParaRPr sz="22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20">
                <a:highlight>
                  <a:srgbClr val="E7C2F1"/>
                </a:highlight>
                <a:latin typeface="EB Garamond"/>
                <a:ea typeface="EB Garamond"/>
                <a:cs typeface="EB Garamond"/>
                <a:sym typeface="EB Garamond"/>
              </a:rPr>
              <a:t>Social Media</a:t>
            </a:r>
            <a:endParaRPr sz="4020">
              <a:highlight>
                <a:srgbClr val="E7C2F1"/>
              </a:highlight>
              <a:latin typeface="EB Garamond"/>
              <a:ea typeface="EB Garamond"/>
              <a:cs typeface="EB Garamond"/>
              <a:sym typeface="EB Garamond"/>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a:t>-</a:t>
            </a:r>
            <a:r>
              <a:rPr lang="en" sz="2565" b="1">
                <a:solidFill>
                  <a:schemeClr val="dk1"/>
                </a:solidFill>
              </a:rPr>
              <a:t>Due to social media, teens today have an unrealistic view of others’physical appearance, homelife, relationships etc…</a:t>
            </a:r>
            <a:endParaRPr sz="2565" b="1">
              <a:solidFill>
                <a:schemeClr val="dk1"/>
              </a:solidFill>
            </a:endParaRPr>
          </a:p>
          <a:p>
            <a:pPr marL="0" lvl="0" indent="0" algn="l" rtl="0">
              <a:spcBef>
                <a:spcPts val="1200"/>
              </a:spcBef>
              <a:spcAft>
                <a:spcPts val="0"/>
              </a:spcAft>
              <a:buNone/>
            </a:pPr>
            <a:r>
              <a:rPr lang="en" sz="2565" b="1">
                <a:solidFill>
                  <a:schemeClr val="dk1"/>
                </a:solidFill>
              </a:rPr>
              <a:t>-Social media works like an addiction for teens today. In order to gain likes and followers, teens can and do alter their appearance and manipulate other aspects of life.  Once they receive praise they crave even more.  The praise is like a drug and the more they get the more they want.</a:t>
            </a:r>
            <a:endParaRPr sz="2565" b="1">
              <a:solidFill>
                <a:schemeClr val="dk1"/>
              </a:solidFill>
            </a:endParaRPr>
          </a:p>
          <a:p>
            <a:pPr marL="0" lvl="0" indent="0" algn="l" rtl="0">
              <a:spcBef>
                <a:spcPts val="1200"/>
              </a:spcBef>
              <a:spcAft>
                <a:spcPts val="0"/>
              </a:spcAft>
              <a:buNone/>
            </a:pPr>
            <a:endParaRPr sz="2565" b="1">
              <a:solidFill>
                <a:schemeClr val="dk1"/>
              </a:solidFill>
            </a:endParaRPr>
          </a:p>
          <a:p>
            <a:pPr marL="0" lvl="0" indent="0" algn="l" rtl="0">
              <a:spcBef>
                <a:spcPts val="1200"/>
              </a:spcBef>
              <a:spcAft>
                <a:spcPts val="0"/>
              </a:spcAft>
              <a:buNone/>
            </a:pPr>
            <a:r>
              <a:rPr lang="en" b="1">
                <a:solidFill>
                  <a:schemeClr val="dk1"/>
                </a:solidFill>
              </a:rPr>
              <a:t>“Social media has rapidly become integral to teenage identity and self worth. We don’t have to appreciate this reality, but we do need to recognize and accept it.”( Dr. John Duffy. Parenting the new teen in the age of anxiety. Florida: Mango, 2019)</a:t>
            </a:r>
            <a:endParaRPr b="1">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020" b="1">
                <a:highlight>
                  <a:srgbClr val="EDE89F"/>
                </a:highlight>
              </a:rPr>
              <a:t>Bullying</a:t>
            </a:r>
            <a:endParaRPr sz="3020" b="1">
              <a:highlight>
                <a:srgbClr val="EDE89F"/>
              </a:highlight>
            </a:endParaRPr>
          </a:p>
        </p:txBody>
      </p:sp>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n" sz="2591" b="1">
                <a:solidFill>
                  <a:schemeClr val="dk1"/>
                </a:solidFill>
                <a:latin typeface="EB Garamond"/>
                <a:ea typeface="EB Garamond"/>
                <a:cs typeface="EB Garamond"/>
                <a:sym typeface="EB Garamond"/>
              </a:rPr>
              <a:t>Teens today have to contend with the bullying of a new generation, cyber bullying.</a:t>
            </a:r>
            <a:endParaRPr sz="2591" b="1">
              <a:solidFill>
                <a:schemeClr val="dk1"/>
              </a:solidFill>
              <a:latin typeface="EB Garamond"/>
              <a:ea typeface="EB Garamond"/>
              <a:cs typeface="EB Garamond"/>
              <a:sym typeface="EB Garamond"/>
            </a:endParaRPr>
          </a:p>
          <a:p>
            <a:pPr marL="0" lvl="0" indent="0" algn="l" rtl="0">
              <a:spcBef>
                <a:spcPts val="1200"/>
              </a:spcBef>
              <a:spcAft>
                <a:spcPts val="0"/>
              </a:spcAft>
              <a:buNone/>
            </a:pPr>
            <a:endParaRPr b="1">
              <a:solidFill>
                <a:schemeClr val="dk1"/>
              </a:solidFill>
            </a:endParaRPr>
          </a:p>
          <a:p>
            <a:pPr marL="0" lvl="0" indent="0" algn="l" rtl="0">
              <a:spcBef>
                <a:spcPts val="1200"/>
              </a:spcBef>
              <a:spcAft>
                <a:spcPts val="0"/>
              </a:spcAft>
              <a:buNone/>
            </a:pPr>
            <a:r>
              <a:rPr lang="en" sz="2369" b="1">
                <a:solidFill>
                  <a:schemeClr val="dk1"/>
                </a:solidFill>
                <a:latin typeface="EB Garamond"/>
                <a:ea typeface="EB Garamond"/>
                <a:cs typeface="EB Garamond"/>
                <a:sym typeface="EB Garamond"/>
              </a:rPr>
              <a:t>Bullies are far worse than the parent’s generation. No one has to show their face while online therefore attacks on teens today are far worse.  For example: There is not a confrontation in the hallway at school and the cowardly bully is able to hide behind a computer and therefore their attacks are more brutal. </a:t>
            </a:r>
            <a:endParaRPr sz="2369" b="1">
              <a:solidFill>
                <a:schemeClr val="dk1"/>
              </a:solidFill>
              <a:latin typeface="EB Garamond"/>
              <a:ea typeface="EB Garamond"/>
              <a:cs typeface="EB Garamond"/>
              <a:sym typeface="EB Garamond"/>
            </a:endParaRPr>
          </a:p>
          <a:p>
            <a:pPr marL="0" lvl="0" indent="0" algn="l" rtl="0">
              <a:spcBef>
                <a:spcPts val="1200"/>
              </a:spcBef>
              <a:spcAft>
                <a:spcPts val="0"/>
              </a:spcAft>
              <a:buNone/>
            </a:pPr>
            <a:endParaRPr b="1">
              <a:solidFill>
                <a:schemeClr val="dk1"/>
              </a:solidFill>
            </a:endParaRPr>
          </a:p>
          <a:p>
            <a:pPr marL="0" lvl="0" indent="0" algn="l" rtl="0">
              <a:spcBef>
                <a:spcPts val="1200"/>
              </a:spcBef>
              <a:spcAft>
                <a:spcPts val="1200"/>
              </a:spcAft>
              <a:buNone/>
            </a:pPr>
            <a:r>
              <a:rPr lang="en" sz="2388" b="1">
                <a:solidFill>
                  <a:schemeClr val="dk1"/>
                </a:solidFill>
                <a:latin typeface="EB Garamond"/>
                <a:ea typeface="EB Garamond"/>
                <a:cs typeface="EB Garamond"/>
                <a:sym typeface="EB Garamond"/>
              </a:rPr>
              <a:t>For the teen being bullied this can be more harmful because they are able to look at what has been said over and over.</a:t>
            </a:r>
            <a:endParaRPr sz="2388" b="1">
              <a:solidFill>
                <a:schemeClr val="dk1"/>
              </a:solidFill>
              <a:latin typeface="EB Garamond"/>
              <a:ea typeface="EB Garamond"/>
              <a:cs typeface="EB Garamond"/>
              <a:sym typeface="EB 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159075"/>
            <a:ext cx="8520600" cy="85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920" b="1">
                <a:highlight>
                  <a:srgbClr val="F4DDF0"/>
                </a:highlight>
                <a:latin typeface="EB Garamond"/>
                <a:ea typeface="EB Garamond"/>
                <a:cs typeface="EB Garamond"/>
                <a:sym typeface="EB Garamond"/>
              </a:rPr>
              <a:t>Anxiety</a:t>
            </a:r>
            <a:endParaRPr sz="3920" b="1">
              <a:highlight>
                <a:srgbClr val="F4DDF0"/>
              </a:highlight>
              <a:latin typeface="EB Garamond"/>
              <a:ea typeface="EB Garamond"/>
              <a:cs typeface="EB Garamond"/>
              <a:sym typeface="EB Garamond"/>
            </a:endParaRPr>
          </a:p>
        </p:txBody>
      </p:sp>
      <p:sp>
        <p:nvSpPr>
          <p:cNvPr id="84" name="Google Shape;8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369" b="1">
                <a:solidFill>
                  <a:schemeClr val="dk1"/>
                </a:solidFill>
                <a:latin typeface="EB Garamond"/>
                <a:ea typeface="EB Garamond"/>
                <a:cs typeface="EB Garamond"/>
                <a:sym typeface="EB Garamond"/>
              </a:rPr>
              <a:t>Teens in 2021 are anxious about many different things that parents wouldn’t have given a second thought</a:t>
            </a:r>
            <a:endParaRPr sz="2369" b="1">
              <a:solidFill>
                <a:schemeClr val="dk1"/>
              </a:solidFill>
              <a:latin typeface="EB Garamond"/>
              <a:ea typeface="EB Garamond"/>
              <a:cs typeface="EB Garamond"/>
              <a:sym typeface="EB Garamond"/>
            </a:endParaRPr>
          </a:p>
          <a:p>
            <a:pPr marL="457200" lvl="0" indent="-325755" algn="l" rtl="0">
              <a:spcBef>
                <a:spcPts val="120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Money</a:t>
            </a:r>
            <a:endParaRPr b="1">
              <a:solidFill>
                <a:schemeClr val="dk1"/>
              </a:solidFill>
              <a:latin typeface="EB Garamond"/>
              <a:ea typeface="EB Garamond"/>
              <a:cs typeface="EB Garamond"/>
              <a:sym typeface="EB Garamond"/>
            </a:endParaRPr>
          </a:p>
          <a:p>
            <a:pPr marL="457200" lvl="0" indent="-325755"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Terrorism</a:t>
            </a:r>
            <a:endParaRPr b="1">
              <a:solidFill>
                <a:schemeClr val="dk1"/>
              </a:solidFill>
              <a:latin typeface="EB Garamond"/>
              <a:ea typeface="EB Garamond"/>
              <a:cs typeface="EB Garamond"/>
              <a:sym typeface="EB Garamond"/>
            </a:endParaRPr>
          </a:p>
          <a:p>
            <a:pPr marL="457200" lvl="0" indent="-325755"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Social Welfare</a:t>
            </a:r>
            <a:endParaRPr b="1">
              <a:solidFill>
                <a:schemeClr val="dk1"/>
              </a:solidFill>
              <a:latin typeface="EB Garamond"/>
              <a:ea typeface="EB Garamond"/>
              <a:cs typeface="EB Garamond"/>
              <a:sym typeface="EB Garamond"/>
            </a:endParaRPr>
          </a:p>
          <a:p>
            <a:pPr marL="457200" lvl="0" indent="-325755"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Student Debt</a:t>
            </a:r>
            <a:endParaRPr b="1">
              <a:solidFill>
                <a:schemeClr val="dk1"/>
              </a:solidFill>
              <a:latin typeface="EB Garamond"/>
              <a:ea typeface="EB Garamond"/>
              <a:cs typeface="EB Garamond"/>
              <a:sym typeface="EB Garamond"/>
            </a:endParaRPr>
          </a:p>
          <a:p>
            <a:pPr marL="457200" lvl="0" indent="-325755"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Climate Change</a:t>
            </a:r>
            <a:endParaRPr b="1">
              <a:solidFill>
                <a:schemeClr val="dk1"/>
              </a:solidFill>
              <a:latin typeface="EB Garamond"/>
              <a:ea typeface="EB Garamond"/>
              <a:cs typeface="EB Garamond"/>
              <a:sym typeface="EB Garamond"/>
            </a:endParaRPr>
          </a:p>
          <a:p>
            <a:pPr marL="457200" lvl="0" indent="-325755"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Politics</a:t>
            </a:r>
            <a:endParaRPr b="1">
              <a:solidFill>
                <a:schemeClr val="dk1"/>
              </a:solidFill>
              <a:latin typeface="EB Garamond"/>
              <a:ea typeface="EB Garamond"/>
              <a:cs typeface="EB Garamond"/>
              <a:sym typeface="EB Garamond"/>
            </a:endParaRPr>
          </a:p>
          <a:p>
            <a:pPr marL="457200" lvl="0" indent="-325755"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Students today are even anxious when their school portals have been updated</a:t>
            </a:r>
            <a:endParaRPr b="1">
              <a:solidFill>
                <a:schemeClr val="dk1"/>
              </a:solidFill>
              <a:latin typeface="EB Garamond"/>
              <a:ea typeface="EB Garamond"/>
              <a:cs typeface="EB Garamond"/>
              <a:sym typeface="EB Garamond"/>
            </a:endParaRPr>
          </a:p>
          <a:p>
            <a:pPr marL="457200" lvl="0" indent="-325755"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School Shootings</a:t>
            </a:r>
            <a:endParaRPr b="1">
              <a:solidFill>
                <a:schemeClr val="dk1"/>
              </a:solidFill>
              <a:latin typeface="EB Garamond"/>
              <a:ea typeface="EB Garamond"/>
              <a:cs typeface="EB Garamond"/>
              <a:sym typeface="EB Garamond"/>
            </a:endParaRPr>
          </a:p>
          <a:p>
            <a:pPr marL="0" lvl="0" indent="0" algn="l" rtl="0">
              <a:spcBef>
                <a:spcPts val="1200"/>
              </a:spcBef>
              <a:spcAft>
                <a:spcPts val="1200"/>
              </a:spcAft>
              <a:buNone/>
            </a:pPr>
            <a:r>
              <a:rPr lang="en" b="1">
                <a:solidFill>
                  <a:schemeClr val="dk1"/>
                </a:solidFill>
                <a:latin typeface="EB Garamond"/>
                <a:ea typeface="EB Garamond"/>
                <a:cs typeface="EB Garamond"/>
                <a:sym typeface="EB Garamond"/>
              </a:rPr>
              <a:t>*This list isn’t even a complete list of all the things today’s teens and young adults are concerned about that cause them regular anxiety</a:t>
            </a:r>
            <a:endParaRPr b="1">
              <a:solidFill>
                <a:schemeClr val="dk1"/>
              </a:solidFill>
              <a:latin typeface="EB Garamond"/>
              <a:ea typeface="EB Garamond"/>
              <a:cs typeface="EB Garamond"/>
              <a:sym typeface="EB 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119300"/>
            <a:ext cx="8520600" cy="89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20" b="1">
                <a:highlight>
                  <a:srgbClr val="9AECF4"/>
                </a:highlight>
                <a:latin typeface="EB Garamond"/>
                <a:ea typeface="EB Garamond"/>
                <a:cs typeface="EB Garamond"/>
                <a:sym typeface="EB Garamond"/>
              </a:rPr>
              <a:t>Overachievers</a:t>
            </a:r>
            <a:endParaRPr sz="2920" b="1">
              <a:highlight>
                <a:srgbClr val="9AECF4"/>
              </a:highlight>
              <a:latin typeface="EB Garamond"/>
              <a:ea typeface="EB Garamond"/>
              <a:cs typeface="EB Garamond"/>
              <a:sym typeface="EB Garamond"/>
            </a:endParaRPr>
          </a:p>
        </p:txBody>
      </p:sp>
      <p:sp>
        <p:nvSpPr>
          <p:cNvPr id="90" name="Google Shape;90;p19"/>
          <p:cNvSpPr txBox="1">
            <a:spLocks noGrp="1"/>
          </p:cNvSpPr>
          <p:nvPr>
            <p:ph type="body" idx="1"/>
          </p:nvPr>
        </p:nvSpPr>
        <p:spPr>
          <a:xfrm>
            <a:off x="311700" y="874925"/>
            <a:ext cx="8520600" cy="369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dk1"/>
                </a:solidFill>
                <a:latin typeface="EB Garamond"/>
                <a:ea typeface="EB Garamond"/>
                <a:cs typeface="EB Garamond"/>
                <a:sym typeface="EB Garamond"/>
              </a:rPr>
              <a:t>Anxiety comes in many different forms.  This includes overachieving teens as well. Teens who are overachievers focus on their imperfections far too often. </a:t>
            </a:r>
            <a:endParaRPr sz="1900" b="1">
              <a:solidFill>
                <a:schemeClr val="dk1"/>
              </a:solidFill>
              <a:latin typeface="EB Garamond"/>
              <a:ea typeface="EB Garamond"/>
              <a:cs typeface="EB Garamond"/>
              <a:sym typeface="EB Garamond"/>
            </a:endParaRPr>
          </a:p>
          <a:p>
            <a:pPr marL="0" lvl="0" indent="0" algn="l" rtl="0">
              <a:spcBef>
                <a:spcPts val="1200"/>
              </a:spcBef>
              <a:spcAft>
                <a:spcPts val="0"/>
              </a:spcAft>
              <a:buNone/>
            </a:pPr>
            <a:endParaRPr sz="1900"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sz="1900" b="1">
                <a:solidFill>
                  <a:schemeClr val="dk1"/>
                </a:solidFill>
                <a:latin typeface="EB Garamond"/>
                <a:ea typeface="EB Garamond"/>
                <a:cs typeface="EB Garamond"/>
                <a:sym typeface="EB Garamond"/>
              </a:rPr>
              <a:t>Failure is so hard for these teens to accept that it can cause debilitating anxiety. Perfectionism is unrealistic and that is hard for an overachiever to escape.</a:t>
            </a:r>
            <a:endParaRPr sz="1900"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sz="1900" b="1">
                <a:solidFill>
                  <a:schemeClr val="dk1"/>
                </a:solidFill>
                <a:latin typeface="EB Garamond"/>
                <a:ea typeface="EB Garamond"/>
                <a:cs typeface="EB Garamond"/>
                <a:sym typeface="EB Garamond"/>
              </a:rPr>
              <a:t>In addition anxiety is caused by the feeling of never having enough time.</a:t>
            </a:r>
            <a:endParaRPr sz="1900" b="1">
              <a:solidFill>
                <a:schemeClr val="dk1"/>
              </a:solidFill>
              <a:latin typeface="EB Garamond"/>
              <a:ea typeface="EB Garamond"/>
              <a:cs typeface="EB Garamond"/>
              <a:sym typeface="EB Garamond"/>
            </a:endParaRPr>
          </a:p>
          <a:p>
            <a:pPr marL="0" lvl="0" indent="0" algn="l" rtl="0">
              <a:spcBef>
                <a:spcPts val="1200"/>
              </a:spcBef>
              <a:spcAft>
                <a:spcPts val="0"/>
              </a:spcAft>
              <a:buNone/>
            </a:pPr>
            <a:endParaRPr sz="1900" b="1">
              <a:solidFill>
                <a:schemeClr val="dk1"/>
              </a:solidFill>
              <a:latin typeface="EB Garamond"/>
              <a:ea typeface="EB Garamond"/>
              <a:cs typeface="EB Garamond"/>
              <a:sym typeface="EB Garamond"/>
            </a:endParaRPr>
          </a:p>
          <a:p>
            <a:pPr marL="0" lvl="0" indent="0" algn="l" rtl="0">
              <a:spcBef>
                <a:spcPts val="1200"/>
              </a:spcBef>
              <a:spcAft>
                <a:spcPts val="1200"/>
              </a:spcAft>
              <a:buNone/>
            </a:pPr>
            <a:r>
              <a:rPr lang="en" sz="1900" b="1">
                <a:solidFill>
                  <a:schemeClr val="dk1"/>
                </a:solidFill>
                <a:latin typeface="EB Garamond"/>
                <a:ea typeface="EB Garamond"/>
                <a:cs typeface="EB Garamond"/>
                <a:sym typeface="EB Garamond"/>
              </a:rPr>
              <a:t>Teens today feel the pressure to get into the “right school”, to have the highest grade point average etc… The competition teens feel today vs. when their parents were in school is insurmountable. </a:t>
            </a:r>
            <a:endParaRPr sz="1900" b="1">
              <a:solidFill>
                <a:schemeClr val="dk1"/>
              </a:solidFill>
              <a:latin typeface="EB Garamond"/>
              <a:ea typeface="EB Garamond"/>
              <a:cs typeface="EB Garamond"/>
              <a:sym typeface="EB 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920" b="1">
                <a:highlight>
                  <a:srgbClr val="EDE89F"/>
                </a:highlight>
                <a:latin typeface="EB Garamond"/>
                <a:ea typeface="EB Garamond"/>
                <a:cs typeface="EB Garamond"/>
                <a:sym typeface="EB Garamond"/>
              </a:rPr>
              <a:t>Alcohol</a:t>
            </a:r>
            <a:r>
              <a:rPr lang="en" sz="3920" b="1">
                <a:latin typeface="EB Garamond"/>
                <a:ea typeface="EB Garamond"/>
                <a:cs typeface="EB Garamond"/>
                <a:sym typeface="EB Garamond"/>
              </a:rPr>
              <a:t> </a:t>
            </a:r>
            <a:endParaRPr sz="3920" b="1">
              <a:latin typeface="EB Garamond"/>
              <a:ea typeface="EB Garamond"/>
              <a:cs typeface="EB Garamond"/>
              <a:sym typeface="EB Garamond"/>
            </a:endParaRPr>
          </a:p>
        </p:txBody>
      </p:sp>
      <p:sp>
        <p:nvSpPr>
          <p:cNvPr id="96" name="Google Shape;9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b="1">
                <a:solidFill>
                  <a:schemeClr val="dk1"/>
                </a:solidFill>
                <a:latin typeface="EB Garamond"/>
                <a:ea typeface="EB Garamond"/>
                <a:cs typeface="EB Garamond"/>
                <a:sym typeface="EB Garamond"/>
              </a:rPr>
              <a:t>-Studies show that teens today begin drinking alcohol between the ages of 13-15.</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-In their parent’s generation this age was 3-4 years later.</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-Rape, date rape and sexual assault have gone up considerably in the last 20 years.</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-Students who start drinking earlier in high school will typically do more poorly.</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-Early drinking habits have a profound effect on the brain.</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-Conversations regarding drinking are beginning to be introduced to children as young as eight or nine</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-Teens are more lik</a:t>
            </a:r>
            <a:r>
              <a:rPr lang="en" sz="1670" b="1">
                <a:solidFill>
                  <a:schemeClr val="dk1"/>
                </a:solidFill>
                <a:latin typeface="EB Garamond"/>
                <a:ea typeface="EB Garamond"/>
                <a:cs typeface="EB Garamond"/>
                <a:sym typeface="EB Garamond"/>
              </a:rPr>
              <a:t>ely</a:t>
            </a:r>
            <a:r>
              <a:rPr lang="en" sz="1929" b="1">
                <a:solidFill>
                  <a:schemeClr val="dk1"/>
                </a:solidFill>
                <a:latin typeface="EB Garamond"/>
                <a:ea typeface="EB Garamond"/>
                <a:cs typeface="EB Garamond"/>
                <a:sym typeface="EB Garamond"/>
              </a:rPr>
              <a:t> today</a:t>
            </a:r>
            <a:r>
              <a:rPr lang="en" b="1">
                <a:solidFill>
                  <a:schemeClr val="dk1"/>
                </a:solidFill>
                <a:latin typeface="EB Garamond"/>
                <a:ea typeface="EB Garamond"/>
                <a:cs typeface="EB Garamond"/>
                <a:sym typeface="EB Garamond"/>
              </a:rPr>
              <a:t> to have a designated driver, to call parents and or call 911</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-Teens today also have so much more information given to them at younger ages so they are more equipped to make smarter decisions when it comes to drinking.</a:t>
            </a:r>
            <a:br>
              <a:rPr lang="en" b="1">
                <a:solidFill>
                  <a:schemeClr val="dk1"/>
                </a:solidFill>
                <a:latin typeface="EB Garamond"/>
                <a:ea typeface="EB Garamond"/>
                <a:cs typeface="EB Garamond"/>
                <a:sym typeface="EB Garamond"/>
              </a:rPr>
            </a:br>
            <a:r>
              <a:rPr lang="en" b="1">
                <a:solidFill>
                  <a:schemeClr val="dk1"/>
                </a:solidFill>
                <a:latin typeface="EB Garamond"/>
                <a:ea typeface="EB Garamond"/>
                <a:cs typeface="EB Garamond"/>
                <a:sym typeface="EB Garamond"/>
              </a:rPr>
              <a:t>-</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-Whether or not to drink can cause serious anxiety in our young adults. </a:t>
            </a:r>
            <a:endParaRPr b="1">
              <a:solidFill>
                <a:schemeClr val="dk1"/>
              </a:solidFill>
              <a:latin typeface="EB Garamond"/>
              <a:ea typeface="EB Garamond"/>
              <a:cs typeface="EB Garamond"/>
              <a:sym typeface="EB Garamond"/>
            </a:endParaRPr>
          </a:p>
          <a:p>
            <a:pPr marL="0" lvl="0" indent="0" algn="l" rtl="0">
              <a:spcBef>
                <a:spcPts val="1200"/>
              </a:spcBef>
              <a:spcAft>
                <a:spcPts val="1200"/>
              </a:spcAft>
              <a:buNone/>
            </a:pPr>
            <a:endParaRPr b="1">
              <a:solidFill>
                <a:schemeClr val="dk1"/>
              </a:solidFill>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311700" y="198850"/>
            <a:ext cx="8520600" cy="8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220" b="1">
                <a:highlight>
                  <a:srgbClr val="EB75EB"/>
                </a:highlight>
                <a:latin typeface="EB Garamond"/>
                <a:ea typeface="EB Garamond"/>
                <a:cs typeface="EB Garamond"/>
                <a:sym typeface="EB Garamond"/>
              </a:rPr>
              <a:t>Drugs</a:t>
            </a:r>
            <a:endParaRPr sz="4220" b="1">
              <a:highlight>
                <a:srgbClr val="EB75EB"/>
              </a:highlight>
              <a:latin typeface="EB Garamond"/>
              <a:ea typeface="EB Garamond"/>
              <a:cs typeface="EB Garamond"/>
              <a:sym typeface="EB Garamond"/>
            </a:endParaRPr>
          </a:p>
        </p:txBody>
      </p:sp>
      <p:sp>
        <p:nvSpPr>
          <p:cNvPr id="102" name="Google Shape;102;p21"/>
          <p:cNvSpPr txBox="1">
            <a:spLocks noGrp="1"/>
          </p:cNvSpPr>
          <p:nvPr>
            <p:ph type="body" idx="1"/>
          </p:nvPr>
        </p:nvSpPr>
        <p:spPr>
          <a:xfrm>
            <a:off x="311700" y="888175"/>
            <a:ext cx="8520600" cy="36807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b="1">
                <a:solidFill>
                  <a:schemeClr val="dk1"/>
                </a:solidFill>
                <a:latin typeface="EB Garamond"/>
                <a:ea typeface="EB Garamond"/>
                <a:cs typeface="EB Garamond"/>
                <a:sym typeface="EB Garamond"/>
              </a:rPr>
              <a:t>-Drug use is a completely different ball game than it was back in the parent’s generation</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-Drugs today are much more available to teens than ever before. The kind of drugs have also changed from a generation ago. </a:t>
            </a:r>
            <a:endParaRPr b="1">
              <a:solidFill>
                <a:schemeClr val="dk1"/>
              </a:solidFill>
              <a:latin typeface="EB Garamond"/>
              <a:ea typeface="EB Garamond"/>
              <a:cs typeface="EB Garamond"/>
              <a:sym typeface="EB Garamond"/>
            </a:endParaRPr>
          </a:p>
          <a:p>
            <a:pPr marL="0" lvl="0" indent="0" algn="l" rtl="0">
              <a:spcBef>
                <a:spcPts val="1200"/>
              </a:spcBef>
              <a:spcAft>
                <a:spcPts val="0"/>
              </a:spcAft>
              <a:buNone/>
            </a:pPr>
            <a:r>
              <a:rPr lang="en" b="1">
                <a:solidFill>
                  <a:schemeClr val="dk1"/>
                </a:solidFill>
                <a:latin typeface="EB Garamond"/>
                <a:ea typeface="EB Garamond"/>
                <a:cs typeface="EB Garamond"/>
                <a:sym typeface="EB Garamond"/>
              </a:rPr>
              <a:t>Drugs Today Include</a:t>
            </a:r>
            <a:endParaRPr b="1">
              <a:solidFill>
                <a:schemeClr val="dk1"/>
              </a:solidFill>
              <a:latin typeface="EB Garamond"/>
              <a:ea typeface="EB Garamond"/>
              <a:cs typeface="EB Garamond"/>
              <a:sym typeface="EB Garamond"/>
            </a:endParaRPr>
          </a:p>
          <a:p>
            <a:pPr marL="457200" lvl="0" indent="-317182" algn="l" rtl="0">
              <a:spcBef>
                <a:spcPts val="120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Marajuana</a:t>
            </a:r>
            <a:endParaRPr b="1">
              <a:solidFill>
                <a:schemeClr val="dk1"/>
              </a:solidFill>
              <a:latin typeface="EB Garamond"/>
              <a:ea typeface="EB Garamond"/>
              <a:cs typeface="EB Garamond"/>
              <a:sym typeface="EB Garamond"/>
            </a:endParaRPr>
          </a:p>
          <a:p>
            <a:pPr marL="457200" lvl="0" indent="-317182"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Vaping/Juul</a:t>
            </a:r>
            <a:endParaRPr b="1">
              <a:solidFill>
                <a:schemeClr val="dk1"/>
              </a:solidFill>
              <a:latin typeface="EB Garamond"/>
              <a:ea typeface="EB Garamond"/>
              <a:cs typeface="EB Garamond"/>
              <a:sym typeface="EB Garamond"/>
            </a:endParaRPr>
          </a:p>
          <a:p>
            <a:pPr marL="457200" lvl="0" indent="-317182"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Prescription Drugs (discussed in later slide)</a:t>
            </a:r>
            <a:endParaRPr b="1">
              <a:solidFill>
                <a:schemeClr val="dk1"/>
              </a:solidFill>
              <a:latin typeface="EB Garamond"/>
              <a:ea typeface="EB Garamond"/>
              <a:cs typeface="EB Garamond"/>
              <a:sym typeface="EB Garamond"/>
            </a:endParaRPr>
          </a:p>
          <a:p>
            <a:pPr marL="457200" lvl="0" indent="-317182"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Nicotine</a:t>
            </a:r>
            <a:endParaRPr b="1">
              <a:solidFill>
                <a:schemeClr val="dk1"/>
              </a:solidFill>
              <a:latin typeface="EB Garamond"/>
              <a:ea typeface="EB Garamond"/>
              <a:cs typeface="EB Garamond"/>
              <a:sym typeface="EB Garamond"/>
            </a:endParaRPr>
          </a:p>
          <a:p>
            <a:pPr marL="457200" lvl="0" indent="-317182"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Alcohol</a:t>
            </a:r>
            <a:endParaRPr b="1">
              <a:solidFill>
                <a:schemeClr val="dk1"/>
              </a:solidFill>
              <a:latin typeface="EB Garamond"/>
              <a:ea typeface="EB Garamond"/>
              <a:cs typeface="EB Garamond"/>
              <a:sym typeface="EB Garamond"/>
            </a:endParaRPr>
          </a:p>
          <a:p>
            <a:pPr marL="457200" lvl="0" indent="-317182" algn="l" rtl="0">
              <a:spcBef>
                <a:spcPts val="0"/>
              </a:spcBef>
              <a:spcAft>
                <a:spcPts val="0"/>
              </a:spcAft>
              <a:buClr>
                <a:schemeClr val="dk1"/>
              </a:buClr>
              <a:buSzPct val="100000"/>
              <a:buFont typeface="EB Garamond"/>
              <a:buChar char="●"/>
            </a:pPr>
            <a:r>
              <a:rPr lang="en" b="1">
                <a:solidFill>
                  <a:schemeClr val="dk1"/>
                </a:solidFill>
                <a:latin typeface="EB Garamond"/>
                <a:ea typeface="EB Garamond"/>
                <a:cs typeface="EB Garamond"/>
                <a:sym typeface="EB Garamond"/>
              </a:rPr>
              <a:t>Hallucinogens</a:t>
            </a:r>
            <a:endParaRPr b="1">
              <a:solidFill>
                <a:schemeClr val="dk1"/>
              </a:solidFill>
              <a:latin typeface="EB Garamond"/>
              <a:ea typeface="EB Garamond"/>
              <a:cs typeface="EB Garamond"/>
              <a:sym typeface="EB Garamond"/>
            </a:endParaRPr>
          </a:p>
          <a:p>
            <a:pPr marL="457200" lvl="0" indent="0" algn="l" rtl="0">
              <a:spcBef>
                <a:spcPts val="1200"/>
              </a:spcBef>
              <a:spcAft>
                <a:spcPts val="0"/>
              </a:spcAft>
              <a:buNone/>
            </a:pPr>
            <a:r>
              <a:rPr lang="en" b="1">
                <a:solidFill>
                  <a:schemeClr val="dk1"/>
                </a:solidFill>
                <a:latin typeface="EB Garamond"/>
                <a:ea typeface="EB Garamond"/>
                <a:cs typeface="EB Garamond"/>
                <a:sym typeface="EB Garamond"/>
              </a:rPr>
              <a:t>Many of the drugs today are easy to access for teens.  Marajuana in some states is legal.  Even though it is not legal for teens it does make it easier for them to obtain.</a:t>
            </a:r>
            <a:endParaRPr b="1">
              <a:solidFill>
                <a:schemeClr val="dk1"/>
              </a:solidFill>
              <a:latin typeface="EB Garamond"/>
              <a:ea typeface="EB Garamond"/>
              <a:cs typeface="EB Garamond"/>
              <a:sym typeface="EB Garamond"/>
            </a:endParaRPr>
          </a:p>
          <a:p>
            <a:pPr marL="457200" lvl="0" indent="0" algn="l" rtl="0">
              <a:spcBef>
                <a:spcPts val="1200"/>
              </a:spcBef>
              <a:spcAft>
                <a:spcPts val="1200"/>
              </a:spcAft>
              <a:buNone/>
            </a:pPr>
            <a:endParaRPr b="1">
              <a:solidFill>
                <a:schemeClr val="dk1"/>
              </a:solidFill>
              <a:latin typeface="EB Garamond"/>
              <a:ea typeface="EB Garamond"/>
              <a:cs typeface="EB Garamond"/>
              <a:sym typeface="EB Garamo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1694</Words>
  <Application>Microsoft Office PowerPoint</Application>
  <PresentationFormat>On-screen Show (16:9)</PresentationFormat>
  <Paragraphs>107</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EB Garamond</vt:lpstr>
      <vt:lpstr>Arial</vt:lpstr>
      <vt:lpstr>Simple Light</vt:lpstr>
      <vt:lpstr>Parenting The New Teen In The Age Of Anxiety</vt:lpstr>
      <vt:lpstr>Teens Are Different Today Than When We Were Kids</vt:lpstr>
      <vt:lpstr>Growing Up Too Fast</vt:lpstr>
      <vt:lpstr>Social Media</vt:lpstr>
      <vt:lpstr>Bullying</vt:lpstr>
      <vt:lpstr>Anxiety</vt:lpstr>
      <vt:lpstr>Overachievers</vt:lpstr>
      <vt:lpstr>Alcohol </vt:lpstr>
      <vt:lpstr>Drugs</vt:lpstr>
      <vt:lpstr>Drugs</vt:lpstr>
      <vt:lpstr>Weed</vt:lpstr>
      <vt:lpstr>Prescription Drugs</vt:lpstr>
      <vt:lpstr>Prescription Drugs</vt:lpstr>
      <vt:lpstr>Video Games</vt:lpstr>
      <vt:lpstr>Hope For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The New Teen In The Age Of Anxiety</dc:title>
  <dc:creator>Krystla Fay</dc:creator>
  <cp:lastModifiedBy>Krystla Fay</cp:lastModifiedBy>
  <cp:revision>2</cp:revision>
  <dcterms:modified xsi:type="dcterms:W3CDTF">2021-12-29T16:40:21Z</dcterms:modified>
</cp:coreProperties>
</file>