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7" r:id="rId6"/>
    <p:sldId id="261" r:id="rId7"/>
    <p:sldId id="263" r:id="rId8"/>
    <p:sldId id="264" r:id="rId9"/>
    <p:sldId id="265" r:id="rId10"/>
    <p:sldId id="266" r:id="rId11"/>
    <p:sldId id="26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46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perkins.org/library/servic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6600" dirty="0">
                <a:latin typeface="OpenDyslexic" panose="00000500000000000000" pitchFamily="50" charset="0"/>
              </a:rPr>
              <a:t>Dyslexia-Specific Assistive Technology (AT)</a:t>
            </a:r>
          </a:p>
        </p:txBody>
      </p:sp>
      <p:sp>
        <p:nvSpPr>
          <p:cNvPr id="3" name="Subtitle 2"/>
          <p:cNvSpPr>
            <a:spLocks noGrp="1"/>
          </p:cNvSpPr>
          <p:nvPr>
            <p:ph type="subTitle" idx="1"/>
          </p:nvPr>
        </p:nvSpPr>
        <p:spPr/>
        <p:txBody>
          <a:bodyPr/>
          <a:lstStyle/>
          <a:p>
            <a:r>
              <a:rPr lang="en-US" dirty="0">
                <a:latin typeface="OpenDyslexic" panose="00000500000000000000" pitchFamily="50" charset="0"/>
              </a:rPr>
              <a:t>By: Stephen Berdos</a:t>
            </a:r>
          </a:p>
        </p:txBody>
      </p:sp>
    </p:spTree>
    <p:extLst>
      <p:ext uri="{BB962C8B-B14F-4D97-AF65-F5344CB8AC3E}">
        <p14:creationId xmlns:p14="http://schemas.microsoft.com/office/powerpoint/2010/main" val="1742030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OpenDyslexic" panose="00000500000000000000" pitchFamily="50" charset="0"/>
              </a:rPr>
              <a:t>Perkins Talking Book Library</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a:latin typeface="OpenDyslexic" panose="00000500000000000000" pitchFamily="50" charset="0"/>
              </a:rPr>
              <a:t>The Perkins Talking Book Library primarily serves individuals who are blind or visually impaired.  However, students and adults with Dyslexia are encouraged to apply for membership.  </a:t>
            </a:r>
          </a:p>
          <a:p>
            <a:pPr>
              <a:buFont typeface="Wingdings" panose="05000000000000000000" pitchFamily="2" charset="2"/>
              <a:buChar char="Ø"/>
            </a:pPr>
            <a:r>
              <a:rPr lang="en-US" dirty="0">
                <a:latin typeface="OpenDyslexic" panose="00000500000000000000" pitchFamily="50" charset="0"/>
              </a:rPr>
              <a:t>As a member of the Perkins Talking Book Library you can take advantage of the following services:</a:t>
            </a:r>
          </a:p>
          <a:p>
            <a:pPr lvl="1">
              <a:buFont typeface="Wingdings" panose="05000000000000000000" pitchFamily="2" charset="2"/>
              <a:buChar char="Ø"/>
            </a:pPr>
            <a:r>
              <a:rPr lang="en-US" sz="1800" dirty="0">
                <a:latin typeface="OpenDyslexic" panose="00000500000000000000" pitchFamily="50" charset="0"/>
              </a:rPr>
              <a:t>Access to the database of over 75,000 audio books,</a:t>
            </a:r>
          </a:p>
          <a:p>
            <a:pPr lvl="1">
              <a:buFont typeface="Wingdings" panose="05000000000000000000" pitchFamily="2" charset="2"/>
              <a:buChar char="Ø"/>
            </a:pPr>
            <a:r>
              <a:rPr lang="en-US" sz="1800" dirty="0">
                <a:latin typeface="OpenDyslexic" panose="00000500000000000000" pitchFamily="50" charset="0"/>
              </a:rPr>
              <a:t>Free/reduced-fare museum/aquarium passes,</a:t>
            </a:r>
          </a:p>
          <a:p>
            <a:pPr lvl="1">
              <a:buFont typeface="Wingdings" panose="05000000000000000000" pitchFamily="2" charset="2"/>
              <a:buChar char="Ø"/>
            </a:pPr>
            <a:r>
              <a:rPr lang="en-US" sz="1800" dirty="0">
                <a:latin typeface="OpenDyslexic" panose="00000500000000000000" pitchFamily="50" charset="0"/>
              </a:rPr>
              <a:t>Access to foreign language audio books,</a:t>
            </a:r>
          </a:p>
          <a:p>
            <a:pPr lvl="1"/>
            <a:endParaRPr lang="en-US" sz="1800" dirty="0">
              <a:latin typeface="OpenDyslexic" panose="00000500000000000000" pitchFamily="50" charset="0"/>
            </a:endParaRPr>
          </a:p>
          <a:p>
            <a:pPr marL="457200" lvl="1" indent="0">
              <a:buNone/>
            </a:pPr>
            <a:r>
              <a:rPr lang="en-US" sz="1800" dirty="0">
                <a:latin typeface="OpenDyslexic" panose="00000500000000000000" pitchFamily="50" charset="0"/>
                <a:hlinkClick r:id="rId2"/>
              </a:rPr>
              <a:t>https://www.perkins.org/library/services</a:t>
            </a:r>
            <a:r>
              <a:rPr lang="en-US" sz="1800" dirty="0">
                <a:latin typeface="OpenDyslexic" panose="00000500000000000000" pitchFamily="50" charset="0"/>
              </a:rPr>
              <a:t> </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1653047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684495"/>
            <a:ext cx="8911687" cy="1280890"/>
          </a:xfrm>
        </p:spPr>
        <p:txBody>
          <a:bodyPr/>
          <a:lstStyle/>
          <a:p>
            <a:r>
              <a:rPr lang="en-US" dirty="0">
                <a:latin typeface="OpenDyslexic" panose="00000500000000000000" pitchFamily="50" charset="0"/>
              </a:rPr>
              <a:t>Thank You!</a:t>
            </a:r>
          </a:p>
        </p:txBody>
      </p:sp>
      <p:sp>
        <p:nvSpPr>
          <p:cNvPr id="3" name="Content Placeholder 2"/>
          <p:cNvSpPr>
            <a:spLocks noGrp="1"/>
          </p:cNvSpPr>
          <p:nvPr>
            <p:ph idx="1"/>
          </p:nvPr>
        </p:nvSpPr>
        <p:spPr/>
        <p:txBody>
          <a:bodyPr/>
          <a:lstStyle/>
          <a:p>
            <a:endParaRPr lang="en-US" dirty="0">
              <a:latin typeface="OpenDyslexic" panose="00000500000000000000" pitchFamily="50" charset="0"/>
            </a:endParaRPr>
          </a:p>
          <a:p>
            <a:endParaRPr lang="en-US" dirty="0">
              <a:latin typeface="OpenDyslexic" panose="00000500000000000000" pitchFamily="50" charset="0"/>
            </a:endParaRPr>
          </a:p>
          <a:p>
            <a:endParaRPr lang="en-US" dirty="0">
              <a:latin typeface="OpenDyslexic" panose="00000500000000000000" pitchFamily="50" charset="0"/>
            </a:endParaRPr>
          </a:p>
          <a:p>
            <a:endParaRPr lang="en-US" dirty="0">
              <a:latin typeface="OpenDyslexic" panose="00000500000000000000" pitchFamily="50" charset="0"/>
            </a:endParaRPr>
          </a:p>
          <a:p>
            <a:endParaRPr lang="en-US" dirty="0">
              <a:latin typeface="OpenDyslexic" panose="00000500000000000000" pitchFamily="50" charset="0"/>
            </a:endParaRPr>
          </a:p>
          <a:p>
            <a:endParaRPr lang="en-US" dirty="0">
              <a:latin typeface="OpenDyslexic" panose="00000500000000000000" pitchFamily="50"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4344" y="2133600"/>
            <a:ext cx="4961803" cy="3225172"/>
          </a:xfrm>
          <a:prstGeom prst="rect">
            <a:avLst/>
          </a:prstGeom>
        </p:spPr>
      </p:pic>
    </p:spTree>
    <p:extLst>
      <p:ext uri="{BB962C8B-B14F-4D97-AF65-F5344CB8AC3E}">
        <p14:creationId xmlns:p14="http://schemas.microsoft.com/office/powerpoint/2010/main" val="1899540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OpenDyslexic" panose="00000500000000000000" pitchFamily="50" charset="0"/>
              </a:rPr>
              <a:t>Which Clients are Appropriate </a:t>
            </a:r>
            <a:br>
              <a:rPr lang="en-US" dirty="0">
                <a:latin typeface="OpenDyslexic" panose="00000500000000000000" pitchFamily="50" charset="0"/>
              </a:rPr>
            </a:br>
            <a:r>
              <a:rPr lang="en-US" dirty="0">
                <a:latin typeface="OpenDyslexic" panose="00000500000000000000" pitchFamily="50" charset="0"/>
              </a:rPr>
              <a:t>for this Service?</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a:latin typeface="OpenDyslexic" panose="00000500000000000000" pitchFamily="50" charset="0"/>
              </a:rPr>
              <a:t>Diagnosed with Dyslexia (or a reading-related learning disability).</a:t>
            </a:r>
          </a:p>
          <a:p>
            <a:pPr>
              <a:buFont typeface="Wingdings" panose="05000000000000000000" pitchFamily="2" charset="2"/>
              <a:buChar char="Ø"/>
            </a:pPr>
            <a:r>
              <a:rPr lang="en-US" dirty="0">
                <a:latin typeface="OpenDyslexic" panose="00000500000000000000" pitchFamily="50" charset="0"/>
              </a:rPr>
              <a:t>Meets financial need for paid services.</a:t>
            </a:r>
          </a:p>
          <a:p>
            <a:pPr>
              <a:buFont typeface="Wingdings" panose="05000000000000000000" pitchFamily="2" charset="2"/>
              <a:buChar char="Ø"/>
            </a:pPr>
            <a:r>
              <a:rPr lang="en-US" dirty="0">
                <a:latin typeface="OpenDyslexic" panose="00000500000000000000" pitchFamily="50" charset="0"/>
              </a:rPr>
              <a:t>Enrolled in college (or plans to enroll in college) or is actively looking for work.</a:t>
            </a:r>
          </a:p>
          <a:p>
            <a:pPr>
              <a:buFont typeface="Wingdings" panose="05000000000000000000" pitchFamily="2" charset="2"/>
              <a:buChar char="Ø"/>
            </a:pPr>
            <a:endParaRPr lang="en-US" dirty="0">
              <a:latin typeface="OpenDyslexic" panose="00000500000000000000" pitchFamily="50" charset="0"/>
            </a:endParaRPr>
          </a:p>
          <a:p>
            <a:pPr>
              <a:buFont typeface="Wingdings" panose="05000000000000000000" pitchFamily="2" charset="2"/>
              <a:buChar char="Ø"/>
            </a:pPr>
            <a:endParaRPr lang="en-US" dirty="0">
              <a:latin typeface="OpenDyslexic" panose="00000500000000000000" pitchFamily="50" charset="0"/>
            </a:endParaRPr>
          </a:p>
          <a:p>
            <a:pPr>
              <a:buFont typeface="Wingdings" panose="05000000000000000000" pitchFamily="2" charset="2"/>
              <a:buChar char="Ø"/>
            </a:pPr>
            <a:endParaRPr lang="en-US" dirty="0">
              <a:latin typeface="OpenDyslexic" panose="00000500000000000000" pitchFamily="50" charset="0"/>
            </a:endParaRPr>
          </a:p>
          <a:p>
            <a:pPr>
              <a:buFont typeface="Wingdings" panose="05000000000000000000" pitchFamily="2" charset="2"/>
              <a:buChar char="Ø"/>
            </a:pPr>
            <a:endParaRPr lang="en-US" dirty="0">
              <a:latin typeface="OpenDyslexic" panose="00000500000000000000" pitchFamily="50" charset="0"/>
            </a:endParaRPr>
          </a:p>
          <a:p>
            <a:pPr>
              <a:buFont typeface="Wingdings" panose="05000000000000000000" pitchFamily="2" charset="2"/>
              <a:buChar char="ü"/>
            </a:pPr>
            <a:endParaRPr lang="en-US" dirty="0">
              <a:latin typeface="OpenDyslexic" panose="00000500000000000000" pitchFamily="50" charset="0"/>
            </a:endParaRPr>
          </a:p>
        </p:txBody>
      </p:sp>
      <p:pic>
        <p:nvPicPr>
          <p:cNvPr id="4" name="Picture 3" descr="Image result for question"/>
          <p:cNvPicPr/>
          <p:nvPr/>
        </p:nvPicPr>
        <p:blipFill>
          <a:blip r:embed="rId2">
            <a:extLst>
              <a:ext uri="{28A0092B-C50C-407E-A947-70E740481C1C}">
                <a14:useLocalDpi xmlns:a14="http://schemas.microsoft.com/office/drawing/2010/main" val="0"/>
              </a:ext>
            </a:extLst>
          </a:blip>
          <a:srcRect/>
          <a:stretch>
            <a:fillRect/>
          </a:stretch>
        </p:blipFill>
        <p:spPr bwMode="auto">
          <a:xfrm>
            <a:off x="7440393" y="4194655"/>
            <a:ext cx="1817083" cy="2208936"/>
          </a:xfrm>
          <a:prstGeom prst="rect">
            <a:avLst/>
          </a:prstGeom>
          <a:noFill/>
          <a:ln>
            <a:noFill/>
          </a:ln>
        </p:spPr>
      </p:pic>
    </p:spTree>
    <p:extLst>
      <p:ext uri="{BB962C8B-B14F-4D97-AF65-F5344CB8AC3E}">
        <p14:creationId xmlns:p14="http://schemas.microsoft.com/office/powerpoint/2010/main" val="2283090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OpenDyslexic" panose="00000500000000000000" pitchFamily="50" charset="0"/>
              </a:rPr>
              <a:t>Step One</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a:latin typeface="OpenDyslexic" panose="00000500000000000000" pitchFamily="50" charset="0"/>
              </a:rPr>
              <a:t>Complete a referral to receive vocational rehabilitation services through The Massachusetts Rehabilitation Commission.  </a:t>
            </a:r>
          </a:p>
          <a:p>
            <a:pPr>
              <a:buFont typeface="Wingdings" panose="05000000000000000000" pitchFamily="2" charset="2"/>
              <a:buChar char="Ø"/>
            </a:pPr>
            <a:r>
              <a:rPr lang="en-US" dirty="0">
                <a:latin typeface="OpenDyslexic" panose="00000500000000000000" pitchFamily="50" charset="0"/>
              </a:rPr>
              <a:t>Meet with me to complete the initial interview, eligibility and establish your Individual Plan for Employment (IPE).  </a:t>
            </a:r>
          </a:p>
          <a:p>
            <a:pPr>
              <a:buFont typeface="Wingdings" panose="05000000000000000000" pitchFamily="2" charset="2"/>
              <a:buChar char="Ø"/>
            </a:pPr>
            <a:endParaRPr lang="en-US" dirty="0"/>
          </a:p>
          <a:p>
            <a:pPr>
              <a:buFont typeface="Wingdings" panose="05000000000000000000" pitchFamily="2" charset="2"/>
              <a:buChar char="Ø"/>
            </a:pPr>
            <a:endParaRPr lang="en-US" dirty="0"/>
          </a:p>
          <a:p>
            <a:pPr>
              <a:buFont typeface="Wingdings" panose="05000000000000000000" pitchFamily="2" charset="2"/>
              <a:buChar char="Ø"/>
            </a:pPr>
            <a:endParaRPr lang="en-US" dirty="0"/>
          </a:p>
        </p:txBody>
      </p:sp>
      <p:pic>
        <p:nvPicPr>
          <p:cNvPr id="7" name="Picture 6" descr="Related image"/>
          <p:cNvPicPr/>
          <p:nvPr/>
        </p:nvPicPr>
        <p:blipFill>
          <a:blip r:embed="rId2">
            <a:extLst>
              <a:ext uri="{28A0092B-C50C-407E-A947-70E740481C1C}">
                <a14:useLocalDpi xmlns:a14="http://schemas.microsoft.com/office/drawing/2010/main" val="0"/>
              </a:ext>
            </a:extLst>
          </a:blip>
          <a:srcRect/>
          <a:stretch>
            <a:fillRect/>
          </a:stretch>
        </p:blipFill>
        <p:spPr bwMode="auto">
          <a:xfrm>
            <a:off x="5052778" y="4097548"/>
            <a:ext cx="1882859" cy="1951697"/>
          </a:xfrm>
          <a:prstGeom prst="rect">
            <a:avLst/>
          </a:prstGeom>
          <a:noFill/>
          <a:ln>
            <a:noFill/>
          </a:ln>
        </p:spPr>
      </p:pic>
    </p:spTree>
    <p:extLst>
      <p:ext uri="{BB962C8B-B14F-4D97-AF65-F5344CB8AC3E}">
        <p14:creationId xmlns:p14="http://schemas.microsoft.com/office/powerpoint/2010/main" val="2804004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OpenDyslexic" panose="00000500000000000000" pitchFamily="50" charset="0"/>
              </a:rPr>
              <a:t>Step Two</a:t>
            </a:r>
          </a:p>
        </p:txBody>
      </p:sp>
      <p:sp>
        <p:nvSpPr>
          <p:cNvPr id="3" name="Content Placeholder 2"/>
          <p:cNvSpPr>
            <a:spLocks noGrp="1"/>
          </p:cNvSpPr>
          <p:nvPr>
            <p:ph idx="1"/>
          </p:nvPr>
        </p:nvSpPr>
        <p:spPr/>
        <p:txBody>
          <a:bodyPr/>
          <a:lstStyle/>
          <a:p>
            <a:r>
              <a:rPr lang="en-US" dirty="0">
                <a:latin typeface="OpenDyslexic" panose="00000500000000000000" pitchFamily="50" charset="0"/>
              </a:rPr>
              <a:t>During our meeting I’ll demonstrate the basics of (1) Read &amp; Write Gold, (2) </a:t>
            </a:r>
            <a:r>
              <a:rPr lang="en-US" dirty="0" err="1">
                <a:latin typeface="OpenDyslexic" panose="00000500000000000000" pitchFamily="50" charset="0"/>
              </a:rPr>
              <a:t>OpenDyslexic</a:t>
            </a:r>
            <a:r>
              <a:rPr lang="en-US" dirty="0">
                <a:latin typeface="OpenDyslexic" panose="00000500000000000000" pitchFamily="50" charset="0"/>
              </a:rPr>
              <a:t> Font, (3) Reading Guide, (4) Document Holder, (5) Perkins Library. </a:t>
            </a:r>
          </a:p>
          <a:p>
            <a:r>
              <a:rPr lang="en-US" dirty="0">
                <a:latin typeface="OpenDyslexic" panose="00000500000000000000" pitchFamily="50" charset="0"/>
              </a:rPr>
              <a:t>MRC may not be able to purchase these items for you.  Our resources are dependent on our budget and you also need to meet financial need for paid services.  However, these items are all relatively inexpensive.  The benefit of seeing them in-person is knowing what AT works for you, and what does not.   </a:t>
            </a:r>
          </a:p>
          <a:p>
            <a:pPr marL="0" indent="0">
              <a:buNone/>
            </a:pPr>
            <a:endParaRPr lang="en-US" dirty="0">
              <a:latin typeface="OpenDyslexic" panose="00000500000000000000" pitchFamily="50" charset="0"/>
            </a:endParaRPr>
          </a:p>
          <a:p>
            <a:endParaRPr lang="en-US" dirty="0">
              <a:latin typeface="OpenDyslexic" panose="00000500000000000000" pitchFamily="50" charset="0"/>
            </a:endParaRPr>
          </a:p>
          <a:p>
            <a:endParaRPr lang="en-US" dirty="0">
              <a:latin typeface="OpenDyslexic" panose="00000500000000000000" pitchFamily="50" charset="0"/>
            </a:endParaRPr>
          </a:p>
          <a:p>
            <a:endParaRPr lang="en-US" dirty="0"/>
          </a:p>
        </p:txBody>
      </p:sp>
      <p:pic>
        <p:nvPicPr>
          <p:cNvPr id="4" name="Picture 3" descr="Image result for two"/>
          <p:cNvPicPr/>
          <p:nvPr/>
        </p:nvPicPr>
        <p:blipFill>
          <a:blip r:embed="rId2">
            <a:extLst>
              <a:ext uri="{28A0092B-C50C-407E-A947-70E740481C1C}">
                <a14:useLocalDpi xmlns:a14="http://schemas.microsoft.com/office/drawing/2010/main" val="0"/>
              </a:ext>
            </a:extLst>
          </a:blip>
          <a:srcRect/>
          <a:stretch>
            <a:fillRect/>
          </a:stretch>
        </p:blipFill>
        <p:spPr bwMode="auto">
          <a:xfrm>
            <a:off x="4983621" y="4545158"/>
            <a:ext cx="1898027" cy="1594664"/>
          </a:xfrm>
          <a:prstGeom prst="rect">
            <a:avLst/>
          </a:prstGeom>
          <a:noFill/>
          <a:ln>
            <a:noFill/>
          </a:ln>
        </p:spPr>
      </p:pic>
    </p:spTree>
    <p:extLst>
      <p:ext uri="{BB962C8B-B14F-4D97-AF65-F5344CB8AC3E}">
        <p14:creationId xmlns:p14="http://schemas.microsoft.com/office/powerpoint/2010/main" val="3765720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OpenDyslexic" panose="00000500000000000000" pitchFamily="50" charset="0"/>
              </a:rPr>
              <a:t>Step Three</a:t>
            </a:r>
          </a:p>
        </p:txBody>
      </p:sp>
      <p:sp>
        <p:nvSpPr>
          <p:cNvPr id="3" name="Content Placeholder 2"/>
          <p:cNvSpPr>
            <a:spLocks noGrp="1"/>
          </p:cNvSpPr>
          <p:nvPr>
            <p:ph idx="1"/>
          </p:nvPr>
        </p:nvSpPr>
        <p:spPr/>
        <p:txBody>
          <a:bodyPr/>
          <a:lstStyle/>
          <a:p>
            <a:r>
              <a:rPr lang="en-US" dirty="0">
                <a:latin typeface="OpenDyslexic" panose="00000500000000000000" pitchFamily="50" charset="0"/>
              </a:rPr>
              <a:t>If you feel you would benefit from these assistive technology options and you meet financial need for paid services, an assistive technology evaluation with Easter Seals will be scheduled.  </a:t>
            </a:r>
          </a:p>
          <a:p>
            <a:r>
              <a:rPr lang="en-US" dirty="0">
                <a:latin typeface="OpenDyslexic" panose="00000500000000000000" pitchFamily="50" charset="0"/>
              </a:rPr>
              <a:t>If you would like to apply for membership to the Perkins Library, I can assist with that.  </a:t>
            </a:r>
          </a:p>
          <a:p>
            <a:endParaRPr lang="en-US" dirty="0">
              <a:latin typeface="OpenDyslexic" panose="00000500000000000000" pitchFamily="50" charset="0"/>
            </a:endParaRPr>
          </a:p>
          <a:p>
            <a:endParaRPr lang="en-US" dirty="0">
              <a:latin typeface="OpenDyslexic" panose="00000500000000000000" pitchFamily="50" charset="0"/>
            </a:endParaRPr>
          </a:p>
          <a:p>
            <a:endParaRPr lang="en-US" dirty="0"/>
          </a:p>
        </p:txBody>
      </p:sp>
      <p:pic>
        <p:nvPicPr>
          <p:cNvPr id="4" name="Picture 3" descr="Image result for three"/>
          <p:cNvPicPr/>
          <p:nvPr/>
        </p:nvPicPr>
        <p:blipFill>
          <a:blip r:embed="rId2">
            <a:extLst>
              <a:ext uri="{28A0092B-C50C-407E-A947-70E740481C1C}">
                <a14:useLocalDpi xmlns:a14="http://schemas.microsoft.com/office/drawing/2010/main" val="0"/>
              </a:ext>
            </a:extLst>
          </a:blip>
          <a:srcRect/>
          <a:stretch>
            <a:fillRect/>
          </a:stretch>
        </p:blipFill>
        <p:spPr bwMode="auto">
          <a:xfrm>
            <a:off x="4905692" y="3998602"/>
            <a:ext cx="2141220" cy="2141220"/>
          </a:xfrm>
          <a:prstGeom prst="rect">
            <a:avLst/>
          </a:prstGeom>
          <a:noFill/>
          <a:ln>
            <a:noFill/>
          </a:ln>
        </p:spPr>
      </p:pic>
    </p:spTree>
    <p:extLst>
      <p:ext uri="{BB962C8B-B14F-4D97-AF65-F5344CB8AC3E}">
        <p14:creationId xmlns:p14="http://schemas.microsoft.com/office/powerpoint/2010/main" val="3237092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OpenDyslexic" panose="00000500000000000000" pitchFamily="50" charset="0"/>
              </a:rPr>
              <a:t>Read &amp; Write Gold</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a:latin typeface="OpenDyslexic" panose="00000500000000000000" pitchFamily="50" charset="0"/>
              </a:rPr>
              <a:t>Improves confidence and understanding levels for struggling readers.</a:t>
            </a:r>
          </a:p>
          <a:p>
            <a:pPr>
              <a:buFont typeface="Wingdings" panose="05000000000000000000" pitchFamily="2" charset="2"/>
              <a:buChar char="Ø"/>
            </a:pPr>
            <a:r>
              <a:rPr lang="en-US" dirty="0">
                <a:latin typeface="OpenDyslexic" panose="00000500000000000000" pitchFamily="50" charset="0"/>
              </a:rPr>
              <a:t>Helps students and employees with Dyslexia and other literacy challenges.</a:t>
            </a:r>
          </a:p>
          <a:p>
            <a:pPr>
              <a:buFont typeface="Wingdings" panose="05000000000000000000" pitchFamily="2" charset="2"/>
              <a:buChar char="Ø"/>
            </a:pPr>
            <a:r>
              <a:rPr lang="en-US" dirty="0">
                <a:latin typeface="OpenDyslexic" panose="00000500000000000000" pitchFamily="50" charset="0"/>
              </a:rPr>
              <a:t>Supports independent learning and understanding.</a:t>
            </a:r>
          </a:p>
          <a:p>
            <a:pPr marL="0" indent="0">
              <a:buNone/>
            </a:pPr>
            <a:endParaRPr lang="en-US" dirty="0"/>
          </a:p>
          <a:p>
            <a:pPr marL="0" indent="0">
              <a:buNone/>
            </a:pPr>
            <a:endParaRPr lang="en-US" dirty="0"/>
          </a:p>
        </p:txBody>
      </p:sp>
      <p:pic>
        <p:nvPicPr>
          <p:cNvPr id="4" name="Picture 3" descr="Related image"/>
          <p:cNvPicPr/>
          <p:nvPr/>
        </p:nvPicPr>
        <p:blipFill>
          <a:blip r:embed="rId2">
            <a:extLst>
              <a:ext uri="{28A0092B-C50C-407E-A947-70E740481C1C}">
                <a14:useLocalDpi xmlns:a14="http://schemas.microsoft.com/office/drawing/2010/main" val="0"/>
              </a:ext>
            </a:extLst>
          </a:blip>
          <a:srcRect/>
          <a:stretch>
            <a:fillRect/>
          </a:stretch>
        </p:blipFill>
        <p:spPr bwMode="auto">
          <a:xfrm>
            <a:off x="4226081" y="4446557"/>
            <a:ext cx="3688080" cy="1104900"/>
          </a:xfrm>
          <a:prstGeom prst="rect">
            <a:avLst/>
          </a:prstGeom>
          <a:noFill/>
          <a:ln>
            <a:noFill/>
          </a:ln>
        </p:spPr>
      </p:pic>
    </p:spTree>
    <p:extLst>
      <p:ext uri="{BB962C8B-B14F-4D97-AF65-F5344CB8AC3E}">
        <p14:creationId xmlns:p14="http://schemas.microsoft.com/office/powerpoint/2010/main" val="2641307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latin typeface="OpenDyslexic" panose="00000500000000000000" pitchFamily="50" charset="0"/>
              </a:rPr>
              <a:t>OpenDyslexic</a:t>
            </a:r>
            <a:r>
              <a:rPr lang="en-US" dirty="0">
                <a:latin typeface="OpenDyslexic" panose="00000500000000000000" pitchFamily="50" charset="0"/>
              </a:rPr>
              <a:t> Font</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a:latin typeface="OpenDyslexic" panose="00000500000000000000" pitchFamily="50" charset="0"/>
              </a:rPr>
              <a:t>Free font designed to increase readability for those with Dyslexia.  </a:t>
            </a:r>
          </a:p>
          <a:p>
            <a:pPr>
              <a:buFont typeface="Wingdings" panose="05000000000000000000" pitchFamily="2" charset="2"/>
              <a:buChar char="Ø"/>
            </a:pPr>
            <a:r>
              <a:rPr lang="en-US" dirty="0">
                <a:latin typeface="OpenDyslexic" panose="00000500000000000000" pitchFamily="50" charset="0"/>
              </a:rPr>
              <a:t>It was intended to address: contrast/blindness, letter confusion or rotation, and crowding.</a:t>
            </a:r>
          </a:p>
          <a:p>
            <a:pPr>
              <a:buFont typeface="Wingdings" panose="05000000000000000000" pitchFamily="2" charset="2"/>
              <a:buChar char="Ø"/>
            </a:pPr>
            <a:r>
              <a:rPr lang="en-US" dirty="0">
                <a:latin typeface="OpenDyslexic" panose="00000500000000000000" pitchFamily="50" charset="0"/>
              </a:rPr>
              <a:t>Letters have heavy weighted bottoms to indicate direction. The unique shapes of each letter can help prevent confusion through flipping and swapping.</a:t>
            </a:r>
          </a:p>
          <a:p>
            <a:pPr>
              <a:buFont typeface="Wingdings" panose="05000000000000000000" pitchFamily="2" charset="2"/>
              <a:buChar char="Ø"/>
            </a:pPr>
            <a:endParaRPr lang="en-US" dirty="0">
              <a:latin typeface="OpenDyslexic" panose="00000500000000000000" pitchFamily="50" charset="0"/>
            </a:endParaRPr>
          </a:p>
          <a:p>
            <a:pPr>
              <a:buFont typeface="Wingdings" panose="05000000000000000000" pitchFamily="2" charset="2"/>
              <a:buChar char="Ø"/>
            </a:pPr>
            <a:endParaRPr lang="en-US" dirty="0">
              <a:latin typeface="OpenDyslexic" panose="00000500000000000000" pitchFamily="50" charset="0"/>
            </a:endParaRPr>
          </a:p>
          <a:p>
            <a:pPr>
              <a:buFont typeface="Wingdings" panose="05000000000000000000" pitchFamily="2" charset="2"/>
              <a:buChar char="Ø"/>
            </a:pPr>
            <a:endParaRPr lang="en-US" dirty="0">
              <a:latin typeface="OpenDyslexic" panose="00000500000000000000" pitchFamily="50" charset="0"/>
            </a:endParaRPr>
          </a:p>
        </p:txBody>
      </p:sp>
      <p:pic>
        <p:nvPicPr>
          <p:cNvPr id="4" name="Picture 3" descr="https://www.opendyslexic.org/comparison.001.jpeg"/>
          <p:cNvPicPr/>
          <p:nvPr/>
        </p:nvPicPr>
        <p:blipFill>
          <a:blip r:embed="rId2">
            <a:extLst>
              <a:ext uri="{28A0092B-C50C-407E-A947-70E740481C1C}">
                <a14:useLocalDpi xmlns:a14="http://schemas.microsoft.com/office/drawing/2010/main" val="0"/>
              </a:ext>
            </a:extLst>
          </a:blip>
          <a:srcRect/>
          <a:stretch>
            <a:fillRect/>
          </a:stretch>
        </p:blipFill>
        <p:spPr bwMode="auto">
          <a:xfrm>
            <a:off x="7412449" y="4160889"/>
            <a:ext cx="4563745" cy="2569845"/>
          </a:xfrm>
          <a:prstGeom prst="rect">
            <a:avLst/>
          </a:prstGeom>
          <a:noFill/>
          <a:ln>
            <a:noFill/>
          </a:ln>
        </p:spPr>
      </p:pic>
    </p:spTree>
    <p:extLst>
      <p:ext uri="{BB962C8B-B14F-4D97-AF65-F5344CB8AC3E}">
        <p14:creationId xmlns:p14="http://schemas.microsoft.com/office/powerpoint/2010/main" val="3237088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OpenDyslexic" panose="00000500000000000000" pitchFamily="50" charset="0"/>
              </a:rPr>
              <a:t>Reading Guide</a:t>
            </a:r>
          </a:p>
        </p:txBody>
      </p:sp>
      <p:sp>
        <p:nvSpPr>
          <p:cNvPr id="3" name="Content Placeholder 2"/>
          <p:cNvSpPr>
            <a:spLocks noGrp="1"/>
          </p:cNvSpPr>
          <p:nvPr>
            <p:ph idx="1"/>
          </p:nvPr>
        </p:nvSpPr>
        <p:spPr>
          <a:xfrm>
            <a:off x="2222242" y="1711569"/>
            <a:ext cx="8915400" cy="3777622"/>
          </a:xfrm>
        </p:spPr>
        <p:txBody>
          <a:bodyPr/>
          <a:lstStyle/>
          <a:p>
            <a:pPr>
              <a:buFont typeface="Wingdings" panose="05000000000000000000" pitchFamily="2" charset="2"/>
              <a:buChar char="Ø"/>
            </a:pPr>
            <a:r>
              <a:rPr lang="en-US" dirty="0">
                <a:latin typeface="OpenDyslexic" panose="00000500000000000000" pitchFamily="50" charset="0"/>
              </a:rPr>
              <a:t>Practical assistive reading tool designed to help readers focus and remember what they read.  </a:t>
            </a:r>
          </a:p>
          <a:p>
            <a:pPr>
              <a:buFont typeface="Wingdings" panose="05000000000000000000" pitchFamily="2" charset="2"/>
              <a:buChar char="Ø"/>
            </a:pPr>
            <a:r>
              <a:rPr lang="en-US" dirty="0">
                <a:latin typeface="OpenDyslexic" panose="00000500000000000000" pitchFamily="50" charset="0"/>
              </a:rPr>
              <a:t>Many people with Dyslexia struggle with orientation; losing your place when reading.  These reading guides help address that issue.  </a:t>
            </a:r>
          </a:p>
          <a:p>
            <a:pPr>
              <a:buFont typeface="Wingdings" panose="05000000000000000000" pitchFamily="2" charset="2"/>
              <a:buChar char="Ø"/>
            </a:pPr>
            <a:r>
              <a:rPr lang="en-US" dirty="0">
                <a:latin typeface="OpenDyslexic" panose="00000500000000000000" pitchFamily="50" charset="0"/>
              </a:rPr>
              <a:t>There are scenarios where audio books will not be an option and a person with Dyslexia will need to read text on a page.  </a:t>
            </a:r>
          </a:p>
          <a:p>
            <a:pPr>
              <a:buFont typeface="Wingdings" panose="05000000000000000000" pitchFamily="2" charset="2"/>
              <a:buChar char="Ø"/>
            </a:pPr>
            <a:endParaRPr lang="en-US" dirty="0"/>
          </a:p>
          <a:p>
            <a:pPr>
              <a:buFont typeface="Wingdings" panose="05000000000000000000" pitchFamily="2" charset="2"/>
              <a:buChar char="Ø"/>
            </a:pPr>
            <a:endParaRPr lang="en-US" dirty="0"/>
          </a:p>
        </p:txBody>
      </p:sp>
      <p:pic>
        <p:nvPicPr>
          <p:cNvPr id="4" name="Picture 3" descr="https://images-na.ssl-images-amazon.com/images/I/61jzGS7sMjL._AC_SL1414_.jpg"/>
          <p:cNvPicPr/>
          <p:nvPr/>
        </p:nvPicPr>
        <p:blipFill>
          <a:blip r:embed="rId2">
            <a:extLst>
              <a:ext uri="{28A0092B-C50C-407E-A947-70E740481C1C}">
                <a14:useLocalDpi xmlns:a14="http://schemas.microsoft.com/office/drawing/2010/main" val="0"/>
              </a:ext>
            </a:extLst>
          </a:blip>
          <a:srcRect/>
          <a:stretch>
            <a:fillRect/>
          </a:stretch>
        </p:blipFill>
        <p:spPr bwMode="auto">
          <a:xfrm>
            <a:off x="5127367" y="4572000"/>
            <a:ext cx="3105150" cy="2106107"/>
          </a:xfrm>
          <a:prstGeom prst="rect">
            <a:avLst/>
          </a:prstGeom>
          <a:noFill/>
          <a:ln>
            <a:noFill/>
          </a:ln>
        </p:spPr>
      </p:pic>
    </p:spTree>
    <p:extLst>
      <p:ext uri="{BB962C8B-B14F-4D97-AF65-F5344CB8AC3E}">
        <p14:creationId xmlns:p14="http://schemas.microsoft.com/office/powerpoint/2010/main" val="4266360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OpenDyslexic" panose="00000500000000000000" pitchFamily="50" charset="0"/>
              </a:rPr>
              <a:t>Document Holder</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a:latin typeface="OpenDyslexic" panose="00000500000000000000" pitchFamily="50" charset="0"/>
              </a:rPr>
              <a:t>Helps to keep readers oriented.</a:t>
            </a:r>
          </a:p>
          <a:p>
            <a:pPr>
              <a:buFont typeface="Wingdings" panose="05000000000000000000" pitchFamily="2" charset="2"/>
              <a:buChar char="Ø"/>
            </a:pPr>
            <a:r>
              <a:rPr lang="en-US" dirty="0">
                <a:latin typeface="OpenDyslexic" panose="00000500000000000000" pitchFamily="50" charset="0"/>
              </a:rPr>
              <a:t>Assists with accurately tracking sentences to improve reading speed and reading comprehension.  </a:t>
            </a:r>
          </a:p>
          <a:p>
            <a:pPr>
              <a:buFont typeface="Wingdings" panose="05000000000000000000" pitchFamily="2" charset="2"/>
              <a:buChar char="Ø"/>
            </a:pPr>
            <a:r>
              <a:rPr lang="en-US" dirty="0">
                <a:latin typeface="OpenDyslexic" panose="00000500000000000000" pitchFamily="50" charset="0"/>
              </a:rPr>
              <a:t>Is an organizational tool that will keep readers focused.</a:t>
            </a:r>
          </a:p>
          <a:p>
            <a:pPr>
              <a:buFont typeface="Wingdings" panose="05000000000000000000" pitchFamily="2" charset="2"/>
              <a:buChar char="Ø"/>
            </a:pPr>
            <a:endParaRPr lang="en-US" dirty="0">
              <a:latin typeface="OpenDyslexic" panose="00000500000000000000" pitchFamily="50" charset="0"/>
            </a:endParaRPr>
          </a:p>
          <a:p>
            <a:pPr>
              <a:buFont typeface="Wingdings" panose="05000000000000000000" pitchFamily="2" charset="2"/>
              <a:buChar char="Ø"/>
            </a:pPr>
            <a:endParaRPr lang="en-US" dirty="0">
              <a:latin typeface="OpenDyslexic" panose="00000500000000000000" pitchFamily="50" charset="0"/>
            </a:endParaRPr>
          </a:p>
          <a:p>
            <a:pPr>
              <a:buFont typeface="Wingdings" panose="05000000000000000000" pitchFamily="2" charset="2"/>
              <a:buChar char="Ø"/>
            </a:pPr>
            <a:endParaRPr lang="en-US" dirty="0">
              <a:latin typeface="OpenDyslexic" panose="00000500000000000000" pitchFamily="50" charset="0"/>
            </a:endParaRPr>
          </a:p>
        </p:txBody>
      </p:sp>
      <p:pic>
        <p:nvPicPr>
          <p:cNvPr id="4" name="Picture 3" descr="https://images-na.ssl-images-amazon.com/images/I/71E9ozyR6yL._AC_SL1500_.jpg"/>
          <p:cNvPicPr/>
          <p:nvPr/>
        </p:nvPicPr>
        <p:blipFill>
          <a:blip r:embed="rId2">
            <a:extLst>
              <a:ext uri="{28A0092B-C50C-407E-A947-70E740481C1C}">
                <a14:useLocalDpi xmlns:a14="http://schemas.microsoft.com/office/drawing/2010/main" val="0"/>
              </a:ext>
            </a:extLst>
          </a:blip>
          <a:srcRect/>
          <a:stretch>
            <a:fillRect/>
          </a:stretch>
        </p:blipFill>
        <p:spPr bwMode="auto">
          <a:xfrm>
            <a:off x="4896167" y="3675242"/>
            <a:ext cx="2150745" cy="2613025"/>
          </a:xfrm>
          <a:prstGeom prst="rect">
            <a:avLst/>
          </a:prstGeom>
          <a:noFill/>
          <a:ln>
            <a:noFill/>
          </a:ln>
        </p:spPr>
      </p:pic>
    </p:spTree>
    <p:extLst>
      <p:ext uri="{BB962C8B-B14F-4D97-AF65-F5344CB8AC3E}">
        <p14:creationId xmlns:p14="http://schemas.microsoft.com/office/powerpoint/2010/main" val="33151643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175</TotalTime>
  <Words>494</Words>
  <Application>Microsoft Office PowerPoint</Application>
  <PresentationFormat>Widescreen</PresentationFormat>
  <Paragraphs>53</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Century Gothic</vt:lpstr>
      <vt:lpstr>OpenDyslexic</vt:lpstr>
      <vt:lpstr>Wingdings</vt:lpstr>
      <vt:lpstr>Wingdings 3</vt:lpstr>
      <vt:lpstr>Wisp</vt:lpstr>
      <vt:lpstr>Dyslexia-Specific Assistive Technology (AT)</vt:lpstr>
      <vt:lpstr>Which Clients are Appropriate  for this Service?</vt:lpstr>
      <vt:lpstr>Step One</vt:lpstr>
      <vt:lpstr>Step Two</vt:lpstr>
      <vt:lpstr>Step Three</vt:lpstr>
      <vt:lpstr>Read &amp; Write Gold</vt:lpstr>
      <vt:lpstr>OpenDyslexic Font</vt:lpstr>
      <vt:lpstr>Reading Guide</vt:lpstr>
      <vt:lpstr>Document Holder</vt:lpstr>
      <vt:lpstr>Perkins Talking Book Library</vt:lpstr>
      <vt:lpstr>Thank You!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Berdos, Stephen  (MRC)</dc:creator>
  <cp:lastModifiedBy>Krystla Fay</cp:lastModifiedBy>
  <cp:revision>34</cp:revision>
  <dcterms:created xsi:type="dcterms:W3CDTF">2019-10-10T12:48:17Z</dcterms:created>
  <dcterms:modified xsi:type="dcterms:W3CDTF">2020-11-23T14:35:41Z</dcterms:modified>
</cp:coreProperties>
</file>